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59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57" r:id="rId4"/>
    <p:sldId id="259" r:id="rId5"/>
    <p:sldId id="260" r:id="rId6"/>
    <p:sldId id="264" r:id="rId7"/>
    <p:sldId id="265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7099300" cy="10234613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C0000"/>
    <a:srgbClr val="800080"/>
    <a:srgbClr val="66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1" autoAdjust="0"/>
    <p:restoredTop sz="94638" autoAdjust="0"/>
  </p:normalViewPr>
  <p:slideViewPr>
    <p:cSldViewPr>
      <p:cViewPr>
        <p:scale>
          <a:sx n="80" d="100"/>
          <a:sy n="80" d="100"/>
        </p:scale>
        <p:origin x="-27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9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5" tIns="49007" rIns="98015" bIns="49007" numCol="1" anchor="t" anchorCtr="0" compatLnSpc="1">
            <a:prstTxWarp prst="textNoShape">
              <a:avLst/>
            </a:prstTxWarp>
          </a:bodyPr>
          <a:lstStyle>
            <a:lvl1pPr defTabSz="979488">
              <a:defRPr sz="1300"/>
            </a:lvl1pPr>
          </a:lstStyle>
          <a:p>
            <a:endParaRPr lang="es-E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5" tIns="49007" rIns="98015" bIns="49007" numCol="1" anchor="t" anchorCtr="0" compatLnSpc="1">
            <a:prstTxWarp prst="textNoShape">
              <a:avLst/>
            </a:prstTxWarp>
          </a:bodyPr>
          <a:lstStyle>
            <a:lvl1pPr algn="r" defTabSz="979488">
              <a:defRPr sz="1300"/>
            </a:lvl1pPr>
          </a:lstStyle>
          <a:p>
            <a:endParaRPr lang="es-ES"/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5" tIns="49007" rIns="98015" bIns="49007" numCol="1" anchor="b" anchorCtr="0" compatLnSpc="1">
            <a:prstTxWarp prst="textNoShape">
              <a:avLst/>
            </a:prstTxWarp>
          </a:bodyPr>
          <a:lstStyle>
            <a:lvl1pPr defTabSz="979488">
              <a:defRPr sz="1300"/>
            </a:lvl1pPr>
          </a:lstStyle>
          <a:p>
            <a:endParaRPr lang="es-ES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5" tIns="49007" rIns="98015" bIns="49007" numCol="1" anchor="b" anchorCtr="0" compatLnSpc="1">
            <a:prstTxWarp prst="textNoShape">
              <a:avLst/>
            </a:prstTxWarp>
          </a:bodyPr>
          <a:lstStyle>
            <a:lvl1pPr algn="r" defTabSz="979488">
              <a:defRPr sz="1300"/>
            </a:lvl1pPr>
          </a:lstStyle>
          <a:p>
            <a:fld id="{61C5A8A1-4358-47A3-9852-23DE4C887F50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4013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5" tIns="49007" rIns="98015" bIns="49007" numCol="1" anchor="t" anchorCtr="0" compatLnSpc="1">
            <a:prstTxWarp prst="textNoShape">
              <a:avLst/>
            </a:prstTxWarp>
          </a:bodyPr>
          <a:lstStyle>
            <a:lvl1pPr defTabSz="979488">
              <a:defRPr sz="1300"/>
            </a:lvl1pPr>
          </a:lstStyle>
          <a:p>
            <a:endParaRPr lang="es-E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5" tIns="49007" rIns="98015" bIns="49007" numCol="1" anchor="t" anchorCtr="0" compatLnSpc="1">
            <a:prstTxWarp prst="textNoShape">
              <a:avLst/>
            </a:prstTxWarp>
          </a:bodyPr>
          <a:lstStyle>
            <a:lvl1pPr algn="r" defTabSz="979488">
              <a:defRPr sz="1300"/>
            </a:lvl1pPr>
          </a:lstStyle>
          <a:p>
            <a:endParaRPr lang="es-E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5" tIns="49007" rIns="98015" bIns="490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5" tIns="49007" rIns="98015" bIns="49007" numCol="1" anchor="b" anchorCtr="0" compatLnSpc="1">
            <a:prstTxWarp prst="textNoShape">
              <a:avLst/>
            </a:prstTxWarp>
          </a:bodyPr>
          <a:lstStyle>
            <a:lvl1pPr defTabSz="979488">
              <a:defRPr sz="1300"/>
            </a:lvl1pPr>
          </a:lstStyle>
          <a:p>
            <a:endParaRPr lang="es-E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5" tIns="49007" rIns="98015" bIns="49007" numCol="1" anchor="b" anchorCtr="0" compatLnSpc="1">
            <a:prstTxWarp prst="textNoShape">
              <a:avLst/>
            </a:prstTxWarp>
          </a:bodyPr>
          <a:lstStyle>
            <a:lvl1pPr algn="r" defTabSz="979488">
              <a:defRPr sz="1300"/>
            </a:lvl1pPr>
          </a:lstStyle>
          <a:p>
            <a:fld id="{2F53748C-64E0-4960-9FD8-2E720D1327AF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0510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748C-64E0-4960-9FD8-2E720D1327AF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0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748C-64E0-4960-9FD8-2E720D1327AF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0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748C-64E0-4960-9FD8-2E720D1327AF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0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748C-64E0-4960-9FD8-2E720D1327AF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0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748C-64E0-4960-9FD8-2E720D1327AF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05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748C-64E0-4960-9FD8-2E720D1327AF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05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748C-64E0-4960-9FD8-2E720D1327AF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05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748C-64E0-4960-9FD8-2E720D1327AF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0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748C-64E0-4960-9FD8-2E720D1327AF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05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748C-64E0-4960-9FD8-2E720D1327AF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05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748C-64E0-4960-9FD8-2E720D1327AF}" type="slidenum">
              <a:rPr lang="es-ES" smtClean="0"/>
              <a:pPr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0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3581400"/>
            <a:ext cx="5638800" cy="1905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1C540E0-BC2F-45E0-847D-942A2FDEE593}" type="slidenum">
              <a:rPr lang="es-ES"/>
              <a:pPr/>
              <a:t>‹Nº›</a:t>
            </a:fld>
            <a:endParaRPr lang="es-ES"/>
          </a:p>
        </p:txBody>
      </p:sp>
      <p:grpSp>
        <p:nvGrpSpPr>
          <p:cNvPr id="20486" name="Group 6"/>
          <p:cNvGrpSpPr>
            <a:grpSpLocks/>
          </p:cNvGrpSpPr>
          <p:nvPr/>
        </p:nvGrpSpPr>
        <p:grpSpPr bwMode="auto">
          <a:xfrm>
            <a:off x="0" y="914400"/>
            <a:ext cx="8686800" cy="2514600"/>
            <a:chOff x="0" y="576"/>
            <a:chExt cx="5472" cy="1584"/>
          </a:xfrm>
        </p:grpSpPr>
        <p:sp>
          <p:nvSpPr>
            <p:cNvPr id="20487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CR"/>
            </a:p>
          </p:txBody>
        </p:sp>
        <p:sp>
          <p:nvSpPr>
            <p:cNvPr id="20488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CR" sz="2400">
                <a:latin typeface="Times New Roman" pitchFamily="18" charset="0"/>
              </a:endParaRPr>
            </a:p>
          </p:txBody>
        </p:sp>
        <p:sp>
          <p:nvSpPr>
            <p:cNvPr id="20489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CR" sz="2400">
                <a:latin typeface="Times New Roman" pitchFamily="18" charset="0"/>
              </a:endParaRPr>
            </a:p>
          </p:txBody>
        </p:sp>
        <p:sp>
          <p:nvSpPr>
            <p:cNvPr id="20490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/>
              <a:ahLst/>
              <a:cxnLst>
                <a:cxn ang="0">
                  <a:pos x="1000" y="1000"/>
                </a:cxn>
                <a:cxn ang="0">
                  <a:pos x="0" y="1000"/>
                </a:cxn>
                <a:cxn ang="0">
                  <a:pos x="0" y="0"/>
                </a:cxn>
                <a:cxn ang="0">
                  <a:pos x="1000" y="0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20491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0" y="0"/>
                </a:cxn>
                <a:cxn ang="0">
                  <a:pos x="1000" y="1000"/>
                </a:cxn>
                <a:cxn ang="0">
                  <a:pos x="0" y="1000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2049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838200" y="1443038"/>
            <a:ext cx="7086600" cy="16002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s-ES"/>
              <a:t>Haga clic para cambiar el estilo de título	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FDE195-8A30-4C7D-8E8C-5C2AECE6AB70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91313" y="96838"/>
            <a:ext cx="1919287" cy="59991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31863" y="96838"/>
            <a:ext cx="5607050" cy="59991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F7711-0349-4AC6-8279-DB0FAE774D04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931863" y="96838"/>
            <a:ext cx="7678737" cy="599916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94615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2E7B7C6-99BB-4851-8659-25B5679EE785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BF28A4-7244-43CD-A81F-992E22FB2710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576C7C-B26C-4064-9EB4-4F6AEE5DAABB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950913" y="1981200"/>
            <a:ext cx="3752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C4AF2-87F2-4978-B2E4-36E6AD976362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F4437-26B4-45B0-A6C0-533A8EACFB8B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961CF-EB74-4EDA-96E1-E2BCCCA3356B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BB3109-FBB3-4350-9B5E-0817C8147041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0123B6-5F19-4E08-B9C7-F7376358E5C1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CDB930-3499-49E6-8A93-50FF15381E4B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s-CR" sz="2400">
              <a:latin typeface="Times New Roman" pitchFamily="18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s-CR" sz="2400">
              <a:latin typeface="Times New Roman" pitchFamily="18" charset="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931863" y="96838"/>
            <a:ext cx="7158037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0913" y="1981200"/>
            <a:ext cx="765968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4615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s-CR" smtClean="0"/>
              <a:t>TEC - Escuela de Química    Química Física Ambiental</a:t>
            </a:r>
            <a:endParaRPr lang="es-E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r>
              <a:rPr lang="es-ES" smtClean="0"/>
              <a:t>Eric Romero B.               eromerob@itcr.ac.cr</a:t>
            </a:r>
            <a:endParaRPr lang="es-ES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3ABBB87E-8BEC-4242-9ACE-B041B1D4735B}" type="slidenum">
              <a:rPr lang="es-ES"/>
              <a:pPr/>
              <a:t>‹Nº›</a:t>
            </a:fld>
            <a:endParaRPr lang="es-ES"/>
          </a:p>
        </p:txBody>
      </p:sp>
      <p:sp>
        <p:nvSpPr>
          <p:cNvPr id="19465" name="Freeform 9"/>
          <p:cNvSpPr>
            <a:spLocks noChangeArrowheads="1"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/>
            <a:ahLst/>
            <a:cxnLst>
              <a:cxn ang="0">
                <a:pos x="1000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s-CR"/>
          </a:p>
        </p:txBody>
      </p:sp>
      <p:sp>
        <p:nvSpPr>
          <p:cNvPr id="19466" name="Freeform 10"/>
          <p:cNvSpPr>
            <a:spLocks noChangeArrowheads="1"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0" y="0"/>
              </a:cxn>
              <a:cxn ang="0">
                <a:pos x="1000" y="1000"/>
              </a:cxn>
              <a:cxn ang="0">
                <a:pos x="0" y="1000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447675" indent="-44767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2800">
          <a:solidFill>
            <a:schemeClr val="tx1"/>
          </a:solidFill>
          <a:latin typeface="+mn-lt"/>
        </a:defRPr>
      </a:lvl2pPr>
      <a:lvl3pPr marL="1293813" indent="-4032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81163" indent="-385763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4pPr>
      <a:lvl5pPr marL="20701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273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845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417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989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7.gi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wmf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32.wmf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wmf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9.png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6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2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5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3.wmf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8.png"/><Relationship Id="rId11" Type="http://schemas.openxmlformats.org/officeDocument/2006/relationships/oleObject" Target="../embeddings/oleObject32.bin"/><Relationship Id="rId5" Type="http://schemas.microsoft.com/office/2007/relationships/hdphoto" Target="../media/hdphoto1.wdp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52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54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63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0.png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8.png"/><Relationship Id="rId11" Type="http://schemas.openxmlformats.org/officeDocument/2006/relationships/image" Target="../media/image62.wmf"/><Relationship Id="rId5" Type="http://schemas.openxmlformats.org/officeDocument/2006/relationships/image" Target="../media/image67.png"/><Relationship Id="rId15" Type="http://schemas.openxmlformats.org/officeDocument/2006/relationships/image" Target="../media/image64.wmf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66.png"/><Relationship Id="rId9" Type="http://schemas.openxmlformats.org/officeDocument/2006/relationships/image" Target="../media/image61.wmf"/><Relationship Id="rId14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4.w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68.png"/><Relationship Id="rId4" Type="http://schemas.openxmlformats.org/officeDocument/2006/relationships/image" Target="../media/image70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ex-mem-1.avi" TargetMode="External"/><Relationship Id="rId3" Type="http://schemas.openxmlformats.org/officeDocument/2006/relationships/notesSlide" Target="../notesSlides/notesSlide11.xml"/><Relationship Id="rId7" Type="http://schemas.openxmlformats.org/officeDocument/2006/relationships/hyperlink" Target="movie4.avi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71.png"/><Relationship Id="rId9" Type="http://schemas.openxmlformats.org/officeDocument/2006/relationships/hyperlink" Target="hex-mem-2.avi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73.emf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10" Type="http://schemas.microsoft.com/office/2007/relationships/hdphoto" Target="../media/hdphoto2.wdp"/><Relationship Id="rId4" Type="http://schemas.openxmlformats.org/officeDocument/2006/relationships/image" Target="../media/image74.emf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18" Type="http://schemas.openxmlformats.org/officeDocument/2006/relationships/image" Target="../media/image12.gif"/><Relationship Id="rId3" Type="http://schemas.openxmlformats.org/officeDocument/2006/relationships/image" Target="../media/image11.pn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611560" y="1556792"/>
            <a:ext cx="7128792" cy="1728192"/>
          </a:xfrm>
        </p:spPr>
        <p:txBody>
          <a:bodyPr/>
          <a:lstStyle/>
          <a:p>
            <a:pPr algn="ctr"/>
            <a:r>
              <a:rPr lang="es-CR" sz="2400" b="1" dirty="0" smtClean="0"/>
              <a:t>Algunas Experiencias en Química Computacional Desarrolladas en el </a:t>
            </a:r>
            <a:r>
              <a:rPr lang="es-CR" sz="2400" b="1" dirty="0" err="1" smtClean="0"/>
              <a:t>Cluster</a:t>
            </a:r>
            <a:r>
              <a:rPr lang="es-CR" sz="2400" b="1" dirty="0" smtClean="0"/>
              <a:t> </a:t>
            </a:r>
            <a:r>
              <a:rPr lang="es-CR" sz="2400" b="1" dirty="0" err="1" smtClean="0"/>
              <a:t>Kabré</a:t>
            </a:r>
            <a:r>
              <a:rPr lang="es-MX" sz="2400" dirty="0"/>
              <a:t/>
            </a:r>
            <a:br>
              <a:rPr lang="es-MX" sz="2400" dirty="0"/>
            </a:br>
            <a:endParaRPr lang="es-ES" sz="2400" dirty="0"/>
          </a:p>
        </p:txBody>
      </p:sp>
      <p:sp>
        <p:nvSpPr>
          <p:cNvPr id="7" name="6 CuadroTexto"/>
          <p:cNvSpPr txBox="1"/>
          <p:nvPr/>
        </p:nvSpPr>
        <p:spPr>
          <a:xfrm>
            <a:off x="1907704" y="3519006"/>
            <a:ext cx="5688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R" b="1" dirty="0" smtClean="0"/>
          </a:p>
          <a:p>
            <a:pPr algn="ctr"/>
            <a:r>
              <a:rPr lang="es-CR" b="1" dirty="0"/>
              <a:t>Costa Rica HPC </a:t>
            </a:r>
            <a:r>
              <a:rPr lang="es-CR" b="1" dirty="0" err="1" smtClean="0"/>
              <a:t>School</a:t>
            </a:r>
            <a:endParaRPr lang="es-CR" b="1" dirty="0"/>
          </a:p>
          <a:p>
            <a:pPr algn="ctr"/>
            <a:r>
              <a:rPr lang="es-CR" b="1" dirty="0" smtClean="0"/>
              <a:t> </a:t>
            </a:r>
          </a:p>
          <a:p>
            <a:pPr algn="ctr"/>
            <a:r>
              <a:rPr lang="es-CR" b="1" dirty="0" smtClean="0"/>
              <a:t>Eric </a:t>
            </a:r>
            <a:r>
              <a:rPr lang="es-CR" b="1" dirty="0" smtClean="0"/>
              <a:t>Romero Blanco</a:t>
            </a:r>
          </a:p>
          <a:p>
            <a:pPr algn="ctr"/>
            <a:endParaRPr lang="es-CR" b="1" dirty="0" smtClean="0"/>
          </a:p>
          <a:p>
            <a:pPr algn="ctr"/>
            <a:r>
              <a:rPr lang="es-CR" b="1" dirty="0" smtClean="0"/>
              <a:t>2018</a:t>
            </a:r>
            <a:endParaRPr lang="es-CR" dirty="0" smtClean="0"/>
          </a:p>
          <a:p>
            <a:pPr algn="ctr"/>
            <a:endParaRPr lang="es-C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kern="0" smtClean="0"/>
              <a:t>Efecto de la funcionalización covalente terminal en la distribución electrónica de nanotubos de carbono </a:t>
            </a:r>
            <a:br>
              <a:rPr lang="es-ES" sz="2400" kern="0" smtClean="0"/>
            </a:br>
            <a:endParaRPr lang="es-ES" sz="2400" kern="0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4" y="1718971"/>
            <a:ext cx="2318324" cy="1998061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19" y="1605480"/>
            <a:ext cx="3718878" cy="2399584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8" y="4201318"/>
            <a:ext cx="3972221" cy="2108002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772" y="4166724"/>
            <a:ext cx="4932040" cy="2214604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09902" y="6228601"/>
            <a:ext cx="7202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Potencial electrostático molecular de nanotubos de carbono con </a:t>
            </a:r>
            <a:r>
              <a:rPr lang="es-ES" sz="1600" dirty="0" err="1" smtClean="0"/>
              <a:t>quiralidad</a:t>
            </a:r>
            <a:r>
              <a:rPr lang="es-ES" sz="1600" dirty="0" smtClean="0"/>
              <a:t> (7,7) y </a:t>
            </a:r>
            <a:r>
              <a:rPr lang="es-ES" sz="1600" dirty="0" err="1" smtClean="0"/>
              <a:t>funcionalizados</a:t>
            </a:r>
            <a:r>
              <a:rPr lang="es-ES" sz="1600" dirty="0"/>
              <a:t> </a:t>
            </a:r>
            <a:r>
              <a:rPr lang="es-ES" sz="1600" dirty="0" smtClean="0"/>
              <a:t>con hidrógeno.</a:t>
            </a:r>
            <a:endParaRPr lang="es-ES" sz="16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1547664" y="1556792"/>
            <a:ext cx="101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1 </a:t>
            </a:r>
            <a:r>
              <a:rPr lang="es-ES" sz="1600" dirty="0" err="1" smtClean="0"/>
              <a:t>nm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6012160" y="1434262"/>
            <a:ext cx="101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1.5 </a:t>
            </a:r>
            <a:r>
              <a:rPr lang="es-ES" sz="1600" dirty="0" err="1" smtClean="0"/>
              <a:t>nm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1619672" y="4026550"/>
            <a:ext cx="101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2 </a:t>
            </a:r>
            <a:r>
              <a:rPr lang="es-ES" sz="1600" dirty="0" err="1" smtClean="0"/>
              <a:t>nm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6147581" y="4026550"/>
            <a:ext cx="101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2.5 </a:t>
            </a:r>
            <a:r>
              <a:rPr lang="es-ES" sz="1600" dirty="0" err="1" smtClean="0"/>
              <a:t>nm</a:t>
            </a:r>
            <a:r>
              <a:rPr lang="es-ES" sz="1600" dirty="0" smtClean="0"/>
              <a:t>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1455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kern="0" smtClean="0"/>
              <a:t>Efecto de la funcionalización covalente terminal en la distribución electrónica de nanotubos de carbono </a:t>
            </a:r>
            <a:br>
              <a:rPr lang="es-ES" sz="2400" kern="0" smtClean="0"/>
            </a:br>
            <a:endParaRPr lang="es-ES" sz="2400" kern="0" dirty="0"/>
          </a:p>
        </p:txBody>
      </p:sp>
      <p:sp>
        <p:nvSpPr>
          <p:cNvPr id="9" name="8 CuadroTexto"/>
          <p:cNvSpPr txBox="1"/>
          <p:nvPr/>
        </p:nvSpPr>
        <p:spPr>
          <a:xfrm>
            <a:off x="609902" y="6228601"/>
            <a:ext cx="7202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Potencial electrostático molecular de nanotubos de carbono con </a:t>
            </a:r>
            <a:r>
              <a:rPr lang="es-ES" sz="1600" dirty="0" err="1" smtClean="0"/>
              <a:t>quiralidad</a:t>
            </a:r>
            <a:r>
              <a:rPr lang="es-ES" sz="1600" dirty="0" smtClean="0"/>
              <a:t> (7,7) y </a:t>
            </a:r>
            <a:r>
              <a:rPr lang="es-ES" sz="1600" dirty="0" err="1" smtClean="0"/>
              <a:t>funcionalizados</a:t>
            </a:r>
            <a:r>
              <a:rPr lang="es-ES" sz="1600" dirty="0"/>
              <a:t> </a:t>
            </a:r>
            <a:r>
              <a:rPr lang="es-ES" sz="1600" dirty="0" smtClean="0"/>
              <a:t>con grupos –CH</a:t>
            </a:r>
            <a:r>
              <a:rPr lang="es-ES" sz="1600" baseline="-25000" dirty="0" smtClean="0"/>
              <a:t>3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72816"/>
            <a:ext cx="2233189" cy="187220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27" y="1820316"/>
            <a:ext cx="3111357" cy="1944766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46833"/>
            <a:ext cx="3629123" cy="1846463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335" y="4187125"/>
            <a:ext cx="4788024" cy="2050187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1403648" y="1650286"/>
            <a:ext cx="101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1 </a:t>
            </a:r>
            <a:r>
              <a:rPr lang="es-ES" sz="1600" dirty="0" err="1" smtClean="0"/>
              <a:t>nm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5940152" y="1650286"/>
            <a:ext cx="101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1.5 </a:t>
            </a:r>
            <a:r>
              <a:rPr lang="es-ES" sz="1600" dirty="0" err="1" smtClean="0"/>
              <a:t>nm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1539069" y="4026550"/>
            <a:ext cx="101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2</a:t>
            </a:r>
            <a:r>
              <a:rPr lang="es-ES" sz="1600" dirty="0" smtClean="0"/>
              <a:t> </a:t>
            </a:r>
            <a:r>
              <a:rPr lang="es-ES" sz="1600" dirty="0" err="1" smtClean="0"/>
              <a:t>nm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6147581" y="4026550"/>
            <a:ext cx="101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2.5 </a:t>
            </a:r>
            <a:r>
              <a:rPr lang="es-ES" sz="1600" dirty="0" err="1" smtClean="0"/>
              <a:t>nm</a:t>
            </a:r>
            <a:r>
              <a:rPr lang="es-ES" sz="1600" dirty="0" smtClean="0"/>
              <a:t>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5782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kern="0" smtClean="0"/>
              <a:t>Efecto de la funcionalización covalente terminal en la distribución electrónica de nanotubos de carbono </a:t>
            </a:r>
            <a:br>
              <a:rPr lang="es-ES" sz="2400" kern="0" smtClean="0"/>
            </a:br>
            <a:endParaRPr lang="es-ES" sz="2400" kern="0" dirty="0"/>
          </a:p>
        </p:txBody>
      </p:sp>
      <p:sp>
        <p:nvSpPr>
          <p:cNvPr id="9" name="8 CuadroTexto"/>
          <p:cNvSpPr txBox="1"/>
          <p:nvPr/>
        </p:nvSpPr>
        <p:spPr>
          <a:xfrm>
            <a:off x="609902" y="6228601"/>
            <a:ext cx="7202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Carga parcial de nanotubos de carbono con </a:t>
            </a:r>
            <a:r>
              <a:rPr lang="es-ES" sz="1600" dirty="0" err="1" smtClean="0"/>
              <a:t>quiralidad</a:t>
            </a:r>
            <a:r>
              <a:rPr lang="es-ES" sz="1600" dirty="0" smtClean="0"/>
              <a:t> (7,7) y </a:t>
            </a:r>
            <a:r>
              <a:rPr lang="es-ES" sz="1600" dirty="0" err="1" smtClean="0"/>
              <a:t>funcionalizados</a:t>
            </a:r>
            <a:r>
              <a:rPr lang="es-ES" sz="1600" dirty="0"/>
              <a:t> </a:t>
            </a:r>
            <a:r>
              <a:rPr lang="es-ES" sz="1600" dirty="0" smtClean="0"/>
              <a:t>con hidrógeno.</a:t>
            </a:r>
            <a:endParaRPr lang="es-ES" sz="1600" dirty="0"/>
          </a:p>
        </p:txBody>
      </p:sp>
      <p:graphicFrame>
        <p:nvGraphicFramePr>
          <p:cNvPr id="12" name="1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460766"/>
              </p:ext>
            </p:extLst>
          </p:nvPr>
        </p:nvGraphicFramePr>
        <p:xfrm>
          <a:off x="430883" y="1916832"/>
          <a:ext cx="7886404" cy="407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SPW 12.0 Graph" r:id="rId4" imgW="6400728" imgH="3305371" progId="SigmaPlotGraphicObject.11">
                  <p:embed/>
                </p:oleObj>
              </mc:Choice>
              <mc:Fallback>
                <p:oleObj name="SPW 12.0 Graph" r:id="rId4" imgW="6400728" imgH="3305371" progId="SigmaPlotGraphicObjec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883" y="1916832"/>
                        <a:ext cx="7886404" cy="407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12 Conector recto de flecha"/>
          <p:cNvCxnSpPr/>
          <p:nvPr/>
        </p:nvCxnSpPr>
        <p:spPr>
          <a:xfrm flipV="1">
            <a:off x="4139952" y="5920815"/>
            <a:ext cx="2736304" cy="3696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5483482" y="5924511"/>
            <a:ext cx="30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400" dirty="0" smtClean="0"/>
              <a:t>L</a:t>
            </a:r>
            <a:endParaRPr lang="es-CR" sz="1400" dirty="0"/>
          </a:p>
        </p:txBody>
      </p:sp>
      <p:pic>
        <p:nvPicPr>
          <p:cNvPr id="15" name="14 Imagen" descr="nanotubo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4984871" y="3786948"/>
            <a:ext cx="925214" cy="3191116"/>
          </a:xfrm>
          <a:prstGeom prst="rect">
            <a:avLst/>
          </a:prstGeom>
        </p:spPr>
      </p:pic>
      <p:sp>
        <p:nvSpPr>
          <p:cNvPr id="18" name="17 CuadroTexto"/>
          <p:cNvSpPr txBox="1"/>
          <p:nvPr/>
        </p:nvSpPr>
        <p:spPr>
          <a:xfrm>
            <a:off x="7092280" y="5220088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400" dirty="0" smtClean="0"/>
              <a:t>(</a:t>
            </a:r>
            <a:r>
              <a:rPr lang="es-CR" sz="1400" dirty="0" smtClean="0"/>
              <a:t>7</a:t>
            </a:r>
            <a:r>
              <a:rPr lang="es-CR" sz="1400" dirty="0" smtClean="0"/>
              <a:t>,7)</a:t>
            </a:r>
            <a:endParaRPr lang="es-CR" sz="1400" dirty="0" smtClean="0"/>
          </a:p>
        </p:txBody>
      </p:sp>
    </p:spTree>
    <p:extLst>
      <p:ext uri="{BB962C8B-B14F-4D97-AF65-F5344CB8AC3E}">
        <p14:creationId xmlns:p14="http://schemas.microsoft.com/office/powerpoint/2010/main" val="243530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dirty="0"/>
              <a:t>Simulación del comportamiento </a:t>
            </a:r>
            <a:r>
              <a:rPr lang="es-ES" sz="2400" dirty="0" smtClean="0"/>
              <a:t>de una </a:t>
            </a:r>
            <a:r>
              <a:rPr lang="es-ES" sz="2400" dirty="0"/>
              <a:t>membrana de nanotubos de carbono utilizando dinámica molecular</a:t>
            </a:r>
            <a:r>
              <a:rPr lang="es-ES" sz="2400" kern="0" dirty="0" smtClean="0"/>
              <a:t/>
            </a:r>
            <a:br>
              <a:rPr lang="es-ES" sz="2400" kern="0" dirty="0" smtClean="0"/>
            </a:br>
            <a:endParaRPr lang="es-ES" sz="2400" kern="0" dirty="0"/>
          </a:p>
        </p:txBody>
      </p:sp>
      <p:sp>
        <p:nvSpPr>
          <p:cNvPr id="10" name="9 Rectángulo"/>
          <p:cNvSpPr/>
          <p:nvPr/>
        </p:nvSpPr>
        <p:spPr>
          <a:xfrm>
            <a:off x="323528" y="1700808"/>
            <a:ext cx="4536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s-CR" dirty="0" smtClean="0">
                <a:solidFill>
                  <a:srgbClr val="002060"/>
                </a:solidFill>
              </a:rPr>
              <a:t>Seguir en tiempo real, mediante la integración numérica de las ecuaciones del movimiento de Newton,  las coordenadas y velocidades de un </a:t>
            </a:r>
            <a:r>
              <a:rPr lang="es-CR" dirty="0" smtClean="0">
                <a:solidFill>
                  <a:srgbClr val="002060"/>
                </a:solidFill>
              </a:rPr>
              <a:t>sistema de átomos los cuales </a:t>
            </a:r>
            <a:r>
              <a:rPr lang="es-CR" dirty="0" smtClean="0">
                <a:solidFill>
                  <a:srgbClr val="002060"/>
                </a:solidFill>
              </a:rPr>
              <a:t>interaccionan </a:t>
            </a:r>
            <a:r>
              <a:rPr lang="es-CR" dirty="0" smtClean="0">
                <a:solidFill>
                  <a:srgbClr val="002060"/>
                </a:solidFill>
              </a:rPr>
              <a:t>mediante</a:t>
            </a:r>
            <a:r>
              <a:rPr lang="es-CR" dirty="0" smtClean="0">
                <a:solidFill>
                  <a:srgbClr val="002060"/>
                </a:solidFill>
              </a:rPr>
              <a:t> </a:t>
            </a:r>
            <a:r>
              <a:rPr lang="es-CR" dirty="0" smtClean="0">
                <a:solidFill>
                  <a:srgbClr val="002060"/>
                </a:solidFill>
              </a:rPr>
              <a:t>un campo de fuerza definido.</a:t>
            </a: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1043608" y="3789040"/>
          <a:ext cx="2624138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8" name="Equation" r:id="rId4" imgW="2057400" imgH="241200" progId="Equation.DSMT4">
                  <p:embed/>
                </p:oleObj>
              </mc:Choice>
              <mc:Fallback>
                <p:oleObj name="Equation" r:id="rId4" imgW="2057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789040"/>
                        <a:ext cx="2624138" cy="30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/>
          <p:cNvGraphicFramePr>
            <a:graphicFrameLocks noChangeAspect="1"/>
          </p:cNvGraphicFramePr>
          <p:nvPr/>
        </p:nvGraphicFramePr>
        <p:xfrm>
          <a:off x="1389460" y="4221088"/>
          <a:ext cx="2030412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Equation" r:id="rId6" imgW="1600200" imgH="431640" progId="Equation.DSMT4">
                  <p:embed/>
                </p:oleObj>
              </mc:Choice>
              <mc:Fallback>
                <p:oleObj name="Equation" r:id="rId6" imgW="16002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460" y="4221088"/>
                        <a:ext cx="2030412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1"/>
          <p:cNvGraphicFramePr>
            <a:graphicFrameLocks noChangeAspect="1"/>
          </p:cNvGraphicFramePr>
          <p:nvPr/>
        </p:nvGraphicFramePr>
        <p:xfrm>
          <a:off x="1401589" y="4852516"/>
          <a:ext cx="19462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0" name="Equation" r:id="rId8" imgW="1523880" imgH="406080" progId="Equation.DSMT4">
                  <p:embed/>
                </p:oleObj>
              </mc:Choice>
              <mc:Fallback>
                <p:oleObj name="Equation" r:id="rId8" imgW="15238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589" y="4852516"/>
                        <a:ext cx="1946275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18 Imagen" descr="flujo-DM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44008" y="4319101"/>
            <a:ext cx="4231674" cy="2134235"/>
          </a:xfrm>
          <a:prstGeom prst="rect">
            <a:avLst/>
          </a:prstGeom>
        </p:spPr>
      </p:pic>
      <p:graphicFrame>
        <p:nvGraphicFramePr>
          <p:cNvPr id="20" name="Object 12"/>
          <p:cNvGraphicFramePr>
            <a:graphicFrameLocks noChangeAspect="1"/>
          </p:cNvGraphicFramePr>
          <p:nvPr/>
        </p:nvGraphicFramePr>
        <p:xfrm>
          <a:off x="717178" y="5589240"/>
          <a:ext cx="3206750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1" name="Equation" r:id="rId11" imgW="2514600" imgH="736560" progId="Equation.DSMT4">
                  <p:embed/>
                </p:oleObj>
              </mc:Choice>
              <mc:Fallback>
                <p:oleObj name="Equation" r:id="rId11" imgW="251460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178" y="5589240"/>
                        <a:ext cx="3206750" cy="944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20 Imagen" descr="moldina.gi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36096" y="1628800"/>
            <a:ext cx="259228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dirty="0"/>
              <a:t>Simulación del comportamiento </a:t>
            </a:r>
            <a:r>
              <a:rPr lang="es-ES" sz="2400" dirty="0" smtClean="0"/>
              <a:t>de una </a:t>
            </a:r>
            <a:r>
              <a:rPr lang="es-ES" sz="2400" dirty="0"/>
              <a:t>membrana de nanotubos de carbono utilizando dinámica molecular</a:t>
            </a:r>
            <a:r>
              <a:rPr lang="es-ES" sz="2400" kern="0" dirty="0" smtClean="0"/>
              <a:t/>
            </a:r>
            <a:br>
              <a:rPr lang="es-ES" sz="2400" kern="0" dirty="0" smtClean="0"/>
            </a:br>
            <a:endParaRPr lang="es-ES" sz="2400" kern="0" dirty="0"/>
          </a:p>
        </p:txBody>
      </p:sp>
      <p:pic>
        <p:nvPicPr>
          <p:cNvPr id="12" name="2 Imagen" descr="frontera periodica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7388" y="1825663"/>
            <a:ext cx="3205012" cy="1891369"/>
          </a:xfrm>
          <a:prstGeom prst="rect">
            <a:avLst/>
          </a:prstGeom>
        </p:spPr>
      </p:pic>
      <p:cxnSp>
        <p:nvCxnSpPr>
          <p:cNvPr id="13" name="12 Conector recto de flecha"/>
          <p:cNvCxnSpPr/>
          <p:nvPr/>
        </p:nvCxnSpPr>
        <p:spPr>
          <a:xfrm flipH="1">
            <a:off x="2433818" y="3778071"/>
            <a:ext cx="2880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9" y="1733910"/>
            <a:ext cx="3333750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14 Conector recto de flecha"/>
          <p:cNvCxnSpPr/>
          <p:nvPr/>
        </p:nvCxnSpPr>
        <p:spPr>
          <a:xfrm flipH="1">
            <a:off x="1630689" y="2772200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 flipH="1">
            <a:off x="2262633" y="2761183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rot="5400000" flipH="1">
            <a:off x="1982665" y="244816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/>
          <p:nvPr/>
        </p:nvCxnSpPr>
        <p:spPr>
          <a:xfrm rot="5400000" flipH="1">
            <a:off x="1982665" y="3063185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1187624" y="3913311"/>
            <a:ext cx="2013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a. Fronteras periódicas</a:t>
            </a:r>
            <a:endParaRPr lang="es-CR" sz="14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5292080" y="3739066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400" dirty="0" smtClean="0"/>
              <a:t>b. Distancia de corte (</a:t>
            </a:r>
            <a:r>
              <a:rPr lang="es-CR" sz="1400" dirty="0" err="1" smtClean="0"/>
              <a:t>r</a:t>
            </a:r>
            <a:r>
              <a:rPr lang="es-CR" sz="1400" baseline="-25000" dirty="0" err="1" smtClean="0"/>
              <a:t>c</a:t>
            </a:r>
            <a:r>
              <a:rPr lang="es-CR" sz="1400" dirty="0" smtClean="0"/>
              <a:t>)</a:t>
            </a:r>
          </a:p>
          <a:p>
            <a:pPr algn="ctr"/>
            <a:r>
              <a:rPr lang="es-CR" sz="1400" dirty="0" smtClean="0"/>
              <a:t>(condición de mínima imagen)</a:t>
            </a:r>
            <a:endParaRPr lang="es-CR" sz="1400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510" y="4256682"/>
            <a:ext cx="3333750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26 CuadroTexto"/>
          <p:cNvSpPr txBox="1"/>
          <p:nvPr/>
        </p:nvSpPr>
        <p:spPr>
          <a:xfrm>
            <a:off x="913676" y="6309320"/>
            <a:ext cx="2274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400" dirty="0" smtClean="0"/>
              <a:t>c. Potencial de interacción</a:t>
            </a:r>
          </a:p>
          <a:p>
            <a:pPr algn="ctr"/>
            <a:r>
              <a:rPr lang="es-CR" sz="1400" dirty="0" smtClean="0"/>
              <a:t>“campo de fuerza”</a:t>
            </a:r>
            <a:endParaRPr lang="es-CR" sz="1400" dirty="0"/>
          </a:p>
        </p:txBody>
      </p:sp>
      <p:cxnSp>
        <p:nvCxnSpPr>
          <p:cNvPr id="28" name="27 Conector recto de flecha"/>
          <p:cNvCxnSpPr/>
          <p:nvPr/>
        </p:nvCxnSpPr>
        <p:spPr>
          <a:xfrm flipH="1" flipV="1">
            <a:off x="1877281" y="5336799"/>
            <a:ext cx="360040" cy="205008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3206378" y="579768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2000" dirty="0" smtClean="0"/>
              <a:t>U</a:t>
            </a:r>
            <a:endParaRPr lang="es-CR" sz="2000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243122"/>
            <a:ext cx="3333750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30 CuadroTexto"/>
          <p:cNvSpPr txBox="1"/>
          <p:nvPr/>
        </p:nvSpPr>
        <p:spPr>
          <a:xfrm>
            <a:off x="5665326" y="6309320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400" dirty="0" smtClean="0"/>
              <a:t>d. Paso de iteración 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7601664" y="5661248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2000" dirty="0" err="1" smtClean="0">
                <a:latin typeface="Arial"/>
                <a:cs typeface="Arial"/>
              </a:rPr>
              <a:t>Δt</a:t>
            </a:r>
            <a:endParaRPr lang="es-CR" sz="2000" dirty="0"/>
          </a:p>
        </p:txBody>
      </p:sp>
      <p:cxnSp>
        <p:nvCxnSpPr>
          <p:cNvPr id="33" name="32 Conector recto de flecha"/>
          <p:cNvCxnSpPr/>
          <p:nvPr/>
        </p:nvCxnSpPr>
        <p:spPr>
          <a:xfrm flipH="1" flipV="1">
            <a:off x="6516216" y="5445224"/>
            <a:ext cx="144016" cy="7200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/>
          <p:nvPr/>
        </p:nvCxnSpPr>
        <p:spPr>
          <a:xfrm flipH="1" flipV="1">
            <a:off x="6444208" y="5301208"/>
            <a:ext cx="72008" cy="14401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/>
          <p:nvPr/>
        </p:nvCxnSpPr>
        <p:spPr>
          <a:xfrm flipH="1" flipV="1">
            <a:off x="6300192" y="5157192"/>
            <a:ext cx="121982" cy="12198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 de flecha"/>
          <p:cNvCxnSpPr/>
          <p:nvPr/>
        </p:nvCxnSpPr>
        <p:spPr>
          <a:xfrm flipH="1">
            <a:off x="6311209" y="5013176"/>
            <a:ext cx="277015" cy="1329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55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dirty="0"/>
              <a:t>Simulación del comportamiento </a:t>
            </a:r>
            <a:r>
              <a:rPr lang="es-ES" sz="2400" dirty="0" smtClean="0"/>
              <a:t>de una </a:t>
            </a:r>
            <a:r>
              <a:rPr lang="es-ES" sz="2400" dirty="0"/>
              <a:t>membrana de nanotubos de carbono utilizando dinámica molecular</a:t>
            </a:r>
            <a:r>
              <a:rPr lang="es-ES" sz="2400" kern="0" dirty="0" smtClean="0"/>
              <a:t/>
            </a:r>
            <a:br>
              <a:rPr lang="es-ES" sz="2400" kern="0" dirty="0" smtClean="0"/>
            </a:br>
            <a:endParaRPr lang="es-ES" sz="2400" kern="0" dirty="0"/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4716016" y="5445224"/>
          <a:ext cx="3741800" cy="1152128"/>
        </p:xfrm>
        <a:graphic>
          <a:graphicData uri="http://schemas.openxmlformats.org/drawingml/2006/table">
            <a:tbl>
              <a:tblPr/>
              <a:tblGrid>
                <a:gridCol w="2078195"/>
                <a:gridCol w="1663605"/>
              </a:tblGrid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latin typeface="Times New Roman"/>
                          <a:ea typeface="Calibri"/>
                          <a:cs typeface="Times New Roman"/>
                        </a:rPr>
                        <a:t>K</a:t>
                      </a:r>
                      <a:r>
                        <a:rPr lang="es-CR" sz="1400" i="1" baseline="-25000" dirty="0">
                          <a:latin typeface="Times New Roman"/>
                          <a:ea typeface="Calibri"/>
                          <a:cs typeface="Times New Roman"/>
                        </a:rPr>
                        <a:t>r</a:t>
                      </a:r>
                      <a:r>
                        <a:rPr lang="es-CR" sz="1200" dirty="0">
                          <a:latin typeface="Times New Roman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= 47 890 </a:t>
                      </a:r>
                      <a:r>
                        <a:rPr lang="es-CR" sz="1200" dirty="0" err="1">
                          <a:latin typeface="Arial"/>
                          <a:ea typeface="Calibri"/>
                          <a:cs typeface="Times New Roman"/>
                        </a:rPr>
                        <a:t>kJ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 mol</a:t>
                      </a:r>
                      <a:r>
                        <a:rPr lang="es-CR" sz="1200" baseline="30000" dirty="0">
                          <a:latin typeface="Arial"/>
                          <a:ea typeface="Calibri"/>
                          <a:cs typeface="Times New Roman"/>
                        </a:rPr>
                        <a:t>-1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 nm</a:t>
                      </a:r>
                      <a:r>
                        <a:rPr lang="es-CR" sz="1200" baseline="30000" dirty="0">
                          <a:latin typeface="Arial"/>
                          <a:ea typeface="Calibri"/>
                          <a:cs typeface="Times New Roman"/>
                        </a:rPr>
                        <a:t>-2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>
                          <a:latin typeface="Times New Roman"/>
                          <a:ea typeface="Calibri"/>
                          <a:cs typeface="Times New Roman"/>
                        </a:rPr>
                        <a:t>r</a:t>
                      </a:r>
                      <a:r>
                        <a:rPr lang="es-CR" sz="1400" i="1" baseline="-250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r>
                        <a:rPr lang="es-CR" sz="1200" i="1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CR" sz="1200">
                          <a:latin typeface="Arial"/>
                          <a:ea typeface="Calibri"/>
                          <a:cs typeface="Times New Roman"/>
                        </a:rPr>
                        <a:t> = 0.142 nm</a:t>
                      </a:r>
                      <a:endParaRPr lang="es-C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latin typeface="Times New Roman"/>
                          <a:ea typeface="Calibri"/>
                          <a:cs typeface="Times New Roman"/>
                        </a:rPr>
                        <a:t>K</a:t>
                      </a:r>
                      <a:r>
                        <a:rPr lang="es-CR" sz="1400" i="1" baseline="-250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</a:t>
                      </a:r>
                      <a:r>
                        <a:rPr lang="es-CR" sz="1400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= 562.2 </a:t>
                      </a:r>
                      <a:r>
                        <a:rPr lang="es-CR" sz="1200" dirty="0" err="1">
                          <a:latin typeface="Arial"/>
                          <a:ea typeface="Calibri"/>
                          <a:cs typeface="Times New Roman"/>
                        </a:rPr>
                        <a:t>kJ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 mol</a:t>
                      </a:r>
                      <a:r>
                        <a:rPr lang="es-CR" sz="1200" baseline="30000" dirty="0">
                          <a:latin typeface="Arial"/>
                          <a:ea typeface="Calibri"/>
                          <a:cs typeface="Times New Roman"/>
                        </a:rPr>
                        <a:t>-1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</a:t>
                      </a:r>
                      <a:r>
                        <a:rPr lang="es-CR" sz="140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CR" sz="1200">
                          <a:latin typeface="Arial"/>
                          <a:ea typeface="Calibri"/>
                          <a:cs typeface="Times New Roman"/>
                        </a:rPr>
                        <a:t>= 120.0</a:t>
                      </a:r>
                      <a:r>
                        <a:rPr lang="es-CR" sz="1200">
                          <a:latin typeface="Calibri"/>
                          <a:ea typeface="Calibri"/>
                          <a:cs typeface="Arial"/>
                        </a:rPr>
                        <a:t>°</a:t>
                      </a:r>
                      <a:endParaRPr lang="es-C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latin typeface="Times New Roman"/>
                          <a:ea typeface="Calibri"/>
                          <a:cs typeface="Times New Roman"/>
                        </a:rPr>
                        <a:t>K</a:t>
                      </a:r>
                      <a:r>
                        <a:rPr lang="es-CR" sz="1400" i="1" baseline="-250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</a:t>
                      </a:r>
                      <a:r>
                        <a:rPr lang="es-CR" sz="1400" baseline="-25000" dirty="0"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= 25.12 </a:t>
                      </a:r>
                      <a:r>
                        <a:rPr lang="es-CR" sz="1200" dirty="0" err="1">
                          <a:latin typeface="Arial"/>
                          <a:ea typeface="Calibri"/>
                          <a:cs typeface="Times New Roman"/>
                        </a:rPr>
                        <a:t>kJ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 mol</a:t>
                      </a:r>
                      <a:r>
                        <a:rPr lang="es-CR" sz="1200" baseline="30000" dirty="0">
                          <a:latin typeface="Arial"/>
                          <a:ea typeface="Calibri"/>
                          <a:cs typeface="Times New Roman"/>
                        </a:rPr>
                        <a:t>-1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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  = 21.867 nm</a:t>
                      </a:r>
                      <a:r>
                        <a:rPr lang="es-CR" sz="1200" baseline="30000" dirty="0">
                          <a:latin typeface="Arial"/>
                          <a:ea typeface="Calibri"/>
                          <a:cs typeface="Times New Roman"/>
                        </a:rPr>
                        <a:t>-1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</a:t>
                      </a:r>
                      <a:r>
                        <a:rPr lang="es-CR" sz="1400" i="1" baseline="-25000" dirty="0" smtClean="0">
                          <a:latin typeface="Times New Roman"/>
                          <a:ea typeface="Calibri"/>
                          <a:cs typeface="Times New Roman"/>
                        </a:rPr>
                        <a:t>C-C</a:t>
                      </a:r>
                      <a:r>
                        <a:rPr lang="es-CR" sz="1400" dirty="0" smtClean="0">
                          <a:latin typeface="Times New Roman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= </a:t>
                      </a:r>
                      <a:r>
                        <a:rPr lang="es-CR" sz="1200" dirty="0" smtClean="0">
                          <a:latin typeface="Arial"/>
                          <a:ea typeface="Calibri"/>
                          <a:cs typeface="Times New Roman"/>
                        </a:rPr>
                        <a:t>0.4396 </a:t>
                      </a:r>
                      <a:r>
                        <a:rPr lang="es-CR" sz="1200" dirty="0" err="1" smtClean="0">
                          <a:latin typeface="+mn-lt"/>
                          <a:ea typeface="Calibri"/>
                          <a:cs typeface="Times New Roman"/>
                        </a:rPr>
                        <a:t>kJ</a:t>
                      </a:r>
                      <a:r>
                        <a:rPr lang="es-CR" sz="1200" dirty="0" smtClean="0">
                          <a:latin typeface="+mn-lt"/>
                          <a:ea typeface="Calibri"/>
                          <a:cs typeface="Times New Roman"/>
                        </a:rPr>
                        <a:t> mol</a:t>
                      </a:r>
                      <a:r>
                        <a:rPr lang="es-CR" sz="1200" baseline="30000" dirty="0" smtClean="0">
                          <a:latin typeface="+mn-lt"/>
                          <a:ea typeface="Calibri"/>
                          <a:cs typeface="Times New Roman"/>
                        </a:rPr>
                        <a:t>-1</a:t>
                      </a:r>
                      <a:endParaRPr lang="es-C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</a:t>
                      </a:r>
                      <a:r>
                        <a:rPr lang="es-CR" sz="1400" i="1" baseline="-25000" dirty="0" smtClean="0">
                          <a:latin typeface="Times New Roman"/>
                          <a:ea typeface="Calibri"/>
                          <a:cs typeface="Times New Roman"/>
                        </a:rPr>
                        <a:t>C-C</a:t>
                      </a:r>
                      <a:r>
                        <a:rPr lang="es-CR" sz="1400" dirty="0" smtClean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= 0.3851 </a:t>
                      </a:r>
                      <a:r>
                        <a:rPr lang="es-CR" sz="1200" dirty="0" err="1">
                          <a:latin typeface="Arial"/>
                          <a:ea typeface="Calibri"/>
                          <a:cs typeface="Times New Roman"/>
                        </a:rPr>
                        <a:t>nm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1"/>
          <p:cNvGraphicFramePr>
            <a:graphicFrameLocks noChangeAspect="1"/>
          </p:cNvGraphicFramePr>
          <p:nvPr/>
        </p:nvGraphicFramePr>
        <p:xfrm>
          <a:off x="4139952" y="1863074"/>
          <a:ext cx="20939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2" name="Equation" r:id="rId4" imgW="1638000" imgH="342720" progId="Equation.DSMT4">
                  <p:embed/>
                </p:oleObj>
              </mc:Choice>
              <mc:Fallback>
                <p:oleObj name="Equation" r:id="rId4" imgW="163800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1863074"/>
                        <a:ext cx="2093913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779912" y="2413430"/>
          <a:ext cx="2784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3" name="Equation" r:id="rId6" imgW="2171520" imgH="393480" progId="Equation.DSMT4">
                  <p:embed/>
                </p:oleObj>
              </mc:Choice>
              <mc:Fallback>
                <p:oleObj name="Equation" r:id="rId6" imgW="2171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2413430"/>
                        <a:ext cx="2784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3843828" y="3009825"/>
          <a:ext cx="26193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4" name="Equation" r:id="rId8" imgW="2044440" imgH="393480" progId="Equation.DSMT4">
                  <p:embed/>
                </p:oleObj>
              </mc:Choice>
              <mc:Fallback>
                <p:oleObj name="Equation" r:id="rId8" imgW="2044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828" y="3009825"/>
                        <a:ext cx="26193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635896" y="3577133"/>
          <a:ext cx="344805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Equation" r:id="rId10" imgW="2692080" imgH="558720" progId="Equation.DSMT4">
                  <p:embed/>
                </p:oleObj>
              </mc:Choice>
              <mc:Fallback>
                <p:oleObj name="Equation" r:id="rId10" imgW="269208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577133"/>
                        <a:ext cx="3448050" cy="71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8 CuadroTexto"/>
          <p:cNvSpPr txBox="1"/>
          <p:nvPr/>
        </p:nvSpPr>
        <p:spPr>
          <a:xfrm>
            <a:off x="6389998" y="1920949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 </a:t>
            </a:r>
            <a:r>
              <a:rPr lang="es-CR" sz="1400" dirty="0" err="1" smtClean="0"/>
              <a:t>anarmónico</a:t>
            </a:r>
            <a:r>
              <a:rPr lang="es-CR" sz="1400" dirty="0" smtClean="0"/>
              <a:t> de Morse)</a:t>
            </a:r>
            <a:endParaRPr lang="es-CR" sz="14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6475756" y="2505769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armónico de cosenos)</a:t>
            </a:r>
            <a:endParaRPr lang="es-CR" sz="14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6772909" y="310982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doble inversión)</a:t>
            </a:r>
            <a:endParaRPr lang="es-CR" sz="14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7020272" y="3793157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</a:t>
            </a:r>
            <a:r>
              <a:rPr lang="es-CR" sz="1400" dirty="0" err="1" smtClean="0"/>
              <a:t>Lennard</a:t>
            </a:r>
            <a:r>
              <a:rPr lang="es-CR" sz="1400" dirty="0" smtClean="0"/>
              <a:t>-Jones)</a:t>
            </a:r>
            <a:endParaRPr lang="es-CR" sz="14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150774" y="6505599"/>
            <a:ext cx="341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(nanotubos de carbono (n, n) “</a:t>
            </a:r>
            <a:r>
              <a:rPr lang="es-CR" sz="1400" dirty="0" err="1" smtClean="0"/>
              <a:t>armchair</a:t>
            </a:r>
            <a:r>
              <a:rPr lang="es-CR" sz="1400" dirty="0" smtClean="0"/>
              <a:t>”)</a:t>
            </a:r>
            <a:endParaRPr lang="es-CR" sz="14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4932040" y="4922004"/>
            <a:ext cx="3187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400" dirty="0" smtClean="0"/>
              <a:t>Parámetros del campo de fuerza para</a:t>
            </a:r>
          </a:p>
          <a:p>
            <a:pPr algn="ctr"/>
            <a:r>
              <a:rPr lang="es-CR" sz="1400" dirty="0" smtClean="0"/>
              <a:t> los nanotubos de carbono</a:t>
            </a:r>
            <a:endParaRPr lang="es-CR" sz="1400" dirty="0"/>
          </a:p>
        </p:txBody>
      </p:sp>
      <p:pic>
        <p:nvPicPr>
          <p:cNvPr id="15" name="14 Imagen" descr="graph.bmp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9712" y="2780928"/>
            <a:ext cx="1094139" cy="1224136"/>
          </a:xfrm>
          <a:prstGeom prst="rect">
            <a:avLst/>
          </a:prstGeom>
        </p:spPr>
      </p:pic>
      <p:sp>
        <p:nvSpPr>
          <p:cNvPr id="16" name="15 Hexágono"/>
          <p:cNvSpPr/>
          <p:nvPr/>
        </p:nvSpPr>
        <p:spPr>
          <a:xfrm rot="16200000">
            <a:off x="2298704" y="3187242"/>
            <a:ext cx="468000" cy="396000"/>
          </a:xfrm>
          <a:prstGeom prst="hexag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7" name="16 CuadroTexto"/>
          <p:cNvSpPr txBox="1"/>
          <p:nvPr/>
        </p:nvSpPr>
        <p:spPr>
          <a:xfrm>
            <a:off x="2576324" y="312108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</a:t>
            </a:r>
            <a:endParaRPr lang="es-CR" sz="1200" b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2566050" y="338790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</a:t>
            </a:r>
            <a:endParaRPr lang="es-CR" sz="1200" b="1" dirty="0"/>
          </a:p>
        </p:txBody>
      </p:sp>
      <p:sp>
        <p:nvSpPr>
          <p:cNvPr id="19" name="18 CuadroTexto"/>
          <p:cNvSpPr txBox="1"/>
          <p:nvPr/>
        </p:nvSpPr>
        <p:spPr>
          <a:xfrm>
            <a:off x="2391212" y="348112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</a:t>
            </a:r>
            <a:endParaRPr lang="es-CR" sz="1200" b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2198768" y="338781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</a:t>
            </a:r>
            <a:endParaRPr lang="es-CR" sz="1200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2195736" y="312108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</a:t>
            </a:r>
            <a:endParaRPr lang="es-CR" sz="1200" b="1" dirty="0"/>
          </a:p>
        </p:txBody>
      </p:sp>
      <p:sp>
        <p:nvSpPr>
          <p:cNvPr id="22" name="21 CuadroTexto"/>
          <p:cNvSpPr txBox="1"/>
          <p:nvPr/>
        </p:nvSpPr>
        <p:spPr>
          <a:xfrm>
            <a:off x="2404518" y="303880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</a:t>
            </a:r>
            <a:endParaRPr lang="es-CR" sz="1200" b="1" dirty="0"/>
          </a:p>
        </p:txBody>
      </p:sp>
      <p:graphicFrame>
        <p:nvGraphicFramePr>
          <p:cNvPr id="23" name="2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13901"/>
              </p:ext>
            </p:extLst>
          </p:nvPr>
        </p:nvGraphicFramePr>
        <p:xfrm>
          <a:off x="467544" y="5517232"/>
          <a:ext cx="2808312" cy="864096"/>
        </p:xfrm>
        <a:graphic>
          <a:graphicData uri="http://schemas.openxmlformats.org/drawingml/2006/table">
            <a:tbl>
              <a:tblPr/>
              <a:tblGrid>
                <a:gridCol w="1055362"/>
                <a:gridCol w="1055362"/>
                <a:gridCol w="697588"/>
              </a:tblGrid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100" i="0" dirty="0" smtClean="0">
                          <a:latin typeface="+mj-lt"/>
                          <a:ea typeface="Calibri"/>
                          <a:cs typeface="Times New Roman"/>
                        </a:rPr>
                        <a:t>(7, 7)</a:t>
                      </a:r>
                      <a:endParaRPr lang="es-CR" sz="1100" i="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100" i="0" dirty="0" smtClean="0">
                          <a:latin typeface="+mj-lt"/>
                          <a:ea typeface="Calibri"/>
                          <a:cs typeface="Times New Roman"/>
                        </a:rPr>
                        <a:t>D </a:t>
                      </a:r>
                      <a:r>
                        <a:rPr lang="es-CR" sz="1100" i="0" baseline="0" dirty="0" smtClean="0">
                          <a:latin typeface="+mj-lt"/>
                          <a:ea typeface="Calibri"/>
                          <a:cs typeface="Times New Roman"/>
                        </a:rPr>
                        <a:t>= 0.557 </a:t>
                      </a:r>
                      <a:r>
                        <a:rPr lang="es-CR" sz="1100" i="0" baseline="0" dirty="0" err="1" smtClean="0">
                          <a:latin typeface="+mj-lt"/>
                          <a:ea typeface="Calibri"/>
                          <a:cs typeface="Times New Roman"/>
                        </a:rPr>
                        <a:t>nm</a:t>
                      </a:r>
                      <a:endParaRPr lang="es-CR" sz="1100" i="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100" i="0" dirty="0" smtClean="0">
                          <a:latin typeface="+mj-lt"/>
                          <a:ea typeface="Calibri"/>
                          <a:cs typeface="Times New Roman"/>
                        </a:rPr>
                        <a:t>L = 6 </a:t>
                      </a:r>
                      <a:r>
                        <a:rPr lang="es-CR" sz="1100" i="0" dirty="0" err="1" smtClean="0">
                          <a:latin typeface="+mj-lt"/>
                          <a:ea typeface="Calibri"/>
                          <a:cs typeface="Times New Roman"/>
                        </a:rPr>
                        <a:t>nm</a:t>
                      </a:r>
                      <a:endParaRPr lang="es-CR" sz="1100" i="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(11, 11)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D </a:t>
                      </a:r>
                      <a:r>
                        <a:rPr lang="es-CR" sz="110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 = 1.106 </a:t>
                      </a:r>
                      <a:r>
                        <a:rPr lang="es-CR" sz="1100" i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nm</a:t>
                      </a:r>
                      <a:endParaRPr lang="es-CR" sz="1100" i="0" kern="1200" dirty="0" smtClean="0">
                        <a:solidFill>
                          <a:schemeClr val="tx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CR" sz="1100" i="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200" i="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(14, 14)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200" i="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D </a:t>
                      </a:r>
                      <a:r>
                        <a:rPr lang="es-CR" sz="120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= 2.056 </a:t>
                      </a:r>
                      <a:r>
                        <a:rPr lang="es-CR" sz="1200" i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nm</a:t>
                      </a:r>
                      <a:endParaRPr lang="es-CR" sz="1200" i="0" kern="1200" dirty="0" smtClean="0">
                        <a:solidFill>
                          <a:schemeClr val="tx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CR" sz="1100" i="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23 Imagen" descr="nanotubo1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9552" y="2109813"/>
            <a:ext cx="1137364" cy="3119387"/>
          </a:xfrm>
          <a:prstGeom prst="rect">
            <a:avLst/>
          </a:prstGeom>
        </p:spPr>
      </p:pic>
      <p:cxnSp>
        <p:nvCxnSpPr>
          <p:cNvPr id="25" name="24 Conector recto de flecha"/>
          <p:cNvCxnSpPr/>
          <p:nvPr/>
        </p:nvCxnSpPr>
        <p:spPr>
          <a:xfrm>
            <a:off x="395536" y="2276872"/>
            <a:ext cx="0" cy="2736304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/>
          <p:nvPr/>
        </p:nvCxnSpPr>
        <p:spPr>
          <a:xfrm flipH="1">
            <a:off x="716619" y="2060848"/>
            <a:ext cx="792088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74453" y="34077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L</a:t>
            </a:r>
            <a:endParaRPr lang="es-CR" sz="140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954341" y="175307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D</a:t>
            </a:r>
            <a:endParaRPr lang="es-CR" sz="1400" dirty="0"/>
          </a:p>
        </p:txBody>
      </p:sp>
      <p:sp>
        <p:nvSpPr>
          <p:cNvPr id="29" name="28 Rectángulo"/>
          <p:cNvSpPr/>
          <p:nvPr/>
        </p:nvSpPr>
        <p:spPr>
          <a:xfrm>
            <a:off x="5364088" y="4365104"/>
            <a:ext cx="924357" cy="30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R" sz="1200" i="1" dirty="0" err="1" smtClean="0">
                <a:latin typeface="Times New Roman"/>
                <a:ea typeface="Calibri"/>
                <a:cs typeface="Times New Roman"/>
                <a:sym typeface="Symbol"/>
              </a:rPr>
              <a:t>r</a:t>
            </a:r>
            <a:r>
              <a:rPr lang="es-CR" sz="1200" i="1" baseline="-25000" dirty="0" err="1" smtClean="0">
                <a:latin typeface="Times New Roman"/>
                <a:ea typeface="Calibri"/>
                <a:cs typeface="Times New Roman"/>
                <a:sym typeface="Symbol"/>
              </a:rPr>
              <a:t>c</a:t>
            </a:r>
            <a:r>
              <a:rPr lang="es-CR" sz="1200" dirty="0" smtClean="0">
                <a:latin typeface="Times New Roman"/>
                <a:ea typeface="Calibri"/>
                <a:cs typeface="Times New Roman"/>
              </a:rPr>
              <a:t> </a:t>
            </a:r>
            <a:r>
              <a:rPr lang="es-CR" sz="1200" dirty="0" smtClean="0">
                <a:latin typeface="Arial"/>
                <a:ea typeface="Calibri"/>
                <a:cs typeface="Times New Roman"/>
              </a:rPr>
              <a:t>= 1.0 </a:t>
            </a:r>
            <a:r>
              <a:rPr lang="es-CR" sz="1200" dirty="0" err="1" smtClean="0">
                <a:latin typeface="Arial"/>
                <a:ea typeface="Calibri"/>
                <a:cs typeface="Times New Roman"/>
              </a:rPr>
              <a:t>nm</a:t>
            </a:r>
            <a:endParaRPr lang="es-CR" sz="1200" dirty="0" smtClean="0"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554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dirty="0"/>
              <a:t>Simulación del comportamiento </a:t>
            </a:r>
            <a:r>
              <a:rPr lang="es-ES" sz="2400" dirty="0" smtClean="0"/>
              <a:t>de una </a:t>
            </a:r>
            <a:r>
              <a:rPr lang="es-ES" sz="2400" dirty="0"/>
              <a:t>membrana de nanotubos de carbono utilizando dinámica molecular</a:t>
            </a:r>
            <a:r>
              <a:rPr lang="es-ES" sz="2400" kern="0" dirty="0" smtClean="0"/>
              <a:t/>
            </a:r>
            <a:br>
              <a:rPr lang="es-ES" sz="2400" kern="0" dirty="0" smtClean="0"/>
            </a:br>
            <a:endParaRPr lang="es-ES" sz="2400" kern="0" dirty="0"/>
          </a:p>
        </p:txBody>
      </p:sp>
      <p:pic>
        <p:nvPicPr>
          <p:cNvPr id="3" name="2 Imagen" descr="memgen-1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96" y="1693219"/>
            <a:ext cx="4248472" cy="4904133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3974420" y="1893888"/>
          <a:ext cx="2828925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4" name="Equation" r:id="rId5" imgW="2209680" imgH="634680" progId="Equation.DSMT4">
                  <p:embed/>
                </p:oleObj>
              </mc:Choice>
              <mc:Fallback>
                <p:oleObj name="Equation" r:id="rId5" imgW="220968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420" y="1893888"/>
                        <a:ext cx="2828925" cy="814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5 Imagen" descr="mem-atoms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95936" y="3645024"/>
            <a:ext cx="1290746" cy="1113268"/>
          </a:xfrm>
          <a:prstGeom prst="rect">
            <a:avLst/>
          </a:prstGeom>
        </p:spPr>
      </p:pic>
      <p:sp>
        <p:nvSpPr>
          <p:cNvPr id="7" name="6 Hexágono"/>
          <p:cNvSpPr/>
          <p:nvPr/>
        </p:nvSpPr>
        <p:spPr>
          <a:xfrm>
            <a:off x="4321251" y="3907348"/>
            <a:ext cx="648072" cy="576064"/>
          </a:xfrm>
          <a:prstGeom prst="hexag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" name="7 CuadroTexto"/>
          <p:cNvSpPr txBox="1"/>
          <p:nvPr/>
        </p:nvSpPr>
        <p:spPr>
          <a:xfrm>
            <a:off x="4252428" y="4341954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CH</a:t>
            </a:r>
            <a:r>
              <a:rPr lang="es-CR" sz="1200" b="1" baseline="-25000" dirty="0" smtClean="0"/>
              <a:t>2</a:t>
            </a:r>
            <a:endParaRPr lang="es-CR" sz="1200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4412920" y="406088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CH</a:t>
            </a:r>
            <a:r>
              <a:rPr lang="es-CR" sz="1200" b="1" baseline="-25000" dirty="0" smtClean="0"/>
              <a:t>2</a:t>
            </a:r>
            <a:endParaRPr lang="es-CR" sz="12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4084136" y="406088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CH</a:t>
            </a:r>
            <a:r>
              <a:rPr lang="es-CR" sz="1200" b="1" baseline="-25000" dirty="0" smtClean="0"/>
              <a:t>2</a:t>
            </a:r>
            <a:endParaRPr lang="es-CR" sz="12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244336" y="378904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CH</a:t>
            </a:r>
            <a:r>
              <a:rPr lang="es-CR" sz="1200" b="1" baseline="-25000" dirty="0" smtClean="0"/>
              <a:t>2</a:t>
            </a:r>
            <a:endParaRPr lang="es-CR" sz="12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4572828" y="434082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CH</a:t>
            </a:r>
            <a:r>
              <a:rPr lang="es-CR" sz="1200" b="1" baseline="-25000" dirty="0" smtClean="0"/>
              <a:t>2</a:t>
            </a:r>
            <a:endParaRPr lang="es-CR" sz="1200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724108" y="406088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CH</a:t>
            </a:r>
            <a:r>
              <a:rPr lang="es-CR" sz="1200" b="1" baseline="-25000" dirty="0" smtClean="0"/>
              <a:t>2</a:t>
            </a:r>
            <a:endParaRPr lang="es-CR" sz="1200" b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4563908" y="378904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b="1" dirty="0" smtClean="0"/>
              <a:t>CH</a:t>
            </a:r>
            <a:r>
              <a:rPr lang="es-CR" sz="1200" b="1" baseline="-25000" dirty="0" smtClean="0"/>
              <a:t>2</a:t>
            </a:r>
            <a:endParaRPr lang="es-CR" sz="1200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555776" y="6093296"/>
            <a:ext cx="479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400" dirty="0" smtClean="0"/>
              <a:t>base </a:t>
            </a:r>
            <a:r>
              <a:rPr lang="es-CR" sz="1400" dirty="0" err="1" smtClean="0"/>
              <a:t>hidrofóbica</a:t>
            </a:r>
            <a:r>
              <a:rPr lang="es-CR" sz="1400" dirty="0" smtClean="0"/>
              <a:t> de la membrana: distribución HCP de grupos -CH</a:t>
            </a:r>
            <a:r>
              <a:rPr lang="es-CR" sz="1400" baseline="-25000" dirty="0" smtClean="0"/>
              <a:t>2</a:t>
            </a:r>
            <a:r>
              <a:rPr lang="es-CR" sz="1400" dirty="0" smtClean="0"/>
              <a:t>-</a:t>
            </a:r>
            <a:r>
              <a:rPr lang="es-CR" sz="1400" baseline="-25000" dirty="0" smtClean="0"/>
              <a:t>  </a:t>
            </a:r>
            <a:r>
              <a:rPr lang="es-CR" sz="1400" dirty="0" smtClean="0"/>
              <a:t>(“polímero generalizado”) </a:t>
            </a:r>
            <a:endParaRPr lang="es-CR" sz="1400" dirty="0"/>
          </a:p>
        </p:txBody>
      </p:sp>
      <p:pic>
        <p:nvPicPr>
          <p:cNvPr id="16" name="15 Imagen" descr="LennardJon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2120" y="3126962"/>
            <a:ext cx="2931937" cy="2174245"/>
          </a:xfrm>
          <a:prstGeom prst="rect">
            <a:avLst/>
          </a:prstGeom>
        </p:spPr>
      </p:pic>
      <p:sp>
        <p:nvSpPr>
          <p:cNvPr id="17" name="16 Cerrar llave"/>
          <p:cNvSpPr/>
          <p:nvPr/>
        </p:nvSpPr>
        <p:spPr>
          <a:xfrm rot="5400000">
            <a:off x="5370392" y="2474926"/>
            <a:ext cx="72009" cy="540000"/>
          </a:xfrm>
          <a:prstGeom prst="rightBrace">
            <a:avLst/>
          </a:prstGeom>
          <a:ln w="952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8" name="17 Cerrar llave"/>
          <p:cNvSpPr/>
          <p:nvPr/>
        </p:nvSpPr>
        <p:spPr>
          <a:xfrm rot="5400000">
            <a:off x="6230792" y="2450649"/>
            <a:ext cx="72009" cy="540000"/>
          </a:xfrm>
          <a:prstGeom prst="rightBrace">
            <a:avLst/>
          </a:prstGeom>
          <a:ln w="952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9" name="18 Conector recto de flecha"/>
          <p:cNvCxnSpPr>
            <a:endCxn id="17" idx="1"/>
          </p:cNvCxnSpPr>
          <p:nvPr/>
        </p:nvCxnSpPr>
        <p:spPr>
          <a:xfrm flipH="1" flipV="1">
            <a:off x="5406397" y="2780931"/>
            <a:ext cx="563455" cy="1008107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>
            <a:endCxn id="18" idx="1"/>
          </p:cNvCxnSpPr>
          <p:nvPr/>
        </p:nvCxnSpPr>
        <p:spPr>
          <a:xfrm flipH="1" flipV="1">
            <a:off x="6266797" y="2756654"/>
            <a:ext cx="681467" cy="1680458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6804248" y="2132856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</a:t>
            </a:r>
            <a:r>
              <a:rPr lang="es-CR" sz="1400" dirty="0" err="1" smtClean="0"/>
              <a:t>Lennard</a:t>
            </a:r>
            <a:r>
              <a:rPr lang="es-CR" sz="1400" dirty="0" smtClean="0"/>
              <a:t>-Jones)</a:t>
            </a:r>
            <a:endParaRPr lang="es-CR" sz="1400" dirty="0"/>
          </a:p>
        </p:txBody>
      </p:sp>
      <p:sp>
        <p:nvSpPr>
          <p:cNvPr id="22" name="21 Elipse"/>
          <p:cNvSpPr/>
          <p:nvPr/>
        </p:nvSpPr>
        <p:spPr>
          <a:xfrm>
            <a:off x="1939252" y="2581088"/>
            <a:ext cx="634460" cy="639980"/>
          </a:xfrm>
          <a:prstGeom prst="ellipse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3" name="22 Elipse"/>
          <p:cNvSpPr/>
          <p:nvPr/>
        </p:nvSpPr>
        <p:spPr>
          <a:xfrm>
            <a:off x="1193144" y="3861048"/>
            <a:ext cx="634460" cy="639980"/>
          </a:xfrm>
          <a:prstGeom prst="ellipse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4" name="23 Elipse"/>
          <p:cNvSpPr/>
          <p:nvPr/>
        </p:nvSpPr>
        <p:spPr>
          <a:xfrm>
            <a:off x="2643968" y="3861048"/>
            <a:ext cx="634460" cy="639980"/>
          </a:xfrm>
          <a:prstGeom prst="ellipse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5" name="24 Elipse"/>
          <p:cNvSpPr/>
          <p:nvPr/>
        </p:nvSpPr>
        <p:spPr>
          <a:xfrm>
            <a:off x="1891520" y="5101368"/>
            <a:ext cx="634460" cy="639980"/>
          </a:xfrm>
          <a:prstGeom prst="ellipse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6" name="25 Conector recto"/>
          <p:cNvCxnSpPr/>
          <p:nvPr/>
        </p:nvCxnSpPr>
        <p:spPr>
          <a:xfrm flipV="1">
            <a:off x="6108444" y="3172516"/>
            <a:ext cx="0" cy="2088000"/>
          </a:xfrm>
          <a:prstGeom prst="line">
            <a:avLst/>
          </a:prstGeom>
          <a:ln w="12700">
            <a:solidFill>
              <a:srgbClr val="8000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/>
          <p:nvPr/>
        </p:nvCxnSpPr>
        <p:spPr>
          <a:xfrm flipH="1">
            <a:off x="5683668" y="5317392"/>
            <a:ext cx="432000" cy="0"/>
          </a:xfrm>
          <a:prstGeom prst="straightConnector1">
            <a:avLst/>
          </a:prstGeom>
          <a:ln w="12700">
            <a:solidFill>
              <a:srgbClr val="80008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4868124" y="5445224"/>
            <a:ext cx="2132568" cy="461665"/>
          </a:xfrm>
          <a:prstGeom prst="rect">
            <a:avLst/>
          </a:prstGeom>
          <a:noFill/>
          <a:ln w="12700">
            <a:solidFill>
              <a:srgbClr val="8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R" sz="1200" dirty="0" smtClean="0">
                <a:solidFill>
                  <a:srgbClr val="800080"/>
                </a:solidFill>
              </a:rPr>
              <a:t>modelo de “esferas blandas”</a:t>
            </a:r>
          </a:p>
          <a:p>
            <a:pPr algn="ctr"/>
            <a:r>
              <a:rPr lang="es-CR" sz="1200" dirty="0" smtClean="0"/>
              <a:t>  </a:t>
            </a:r>
            <a:endParaRPr lang="es-CR" sz="1200" dirty="0"/>
          </a:p>
        </p:txBody>
      </p:sp>
      <p:sp>
        <p:nvSpPr>
          <p:cNvPr id="29" name="28 Rectángulo"/>
          <p:cNvSpPr/>
          <p:nvPr/>
        </p:nvSpPr>
        <p:spPr>
          <a:xfrm>
            <a:off x="6779177" y="3220248"/>
            <a:ext cx="1745991" cy="30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R" sz="1200" i="1" dirty="0" smtClean="0">
                <a:latin typeface="Times New Roman"/>
                <a:ea typeface="Calibri"/>
                <a:cs typeface="Times New Roman"/>
                <a:sym typeface="Symbol"/>
              </a:rPr>
              <a:t></a:t>
            </a:r>
            <a:r>
              <a:rPr lang="es-CR" sz="1200" i="1" baseline="-25000" dirty="0" smtClean="0">
                <a:latin typeface="Times New Roman"/>
                <a:ea typeface="Calibri"/>
                <a:cs typeface="Times New Roman"/>
              </a:rPr>
              <a:t>CH2</a:t>
            </a:r>
            <a:r>
              <a:rPr lang="es-CR" sz="1200" dirty="0" smtClean="0">
                <a:latin typeface="Times New Roman"/>
                <a:ea typeface="Calibri"/>
                <a:cs typeface="Times New Roman"/>
              </a:rPr>
              <a:t>  </a:t>
            </a:r>
            <a:r>
              <a:rPr lang="es-CR" sz="1200" dirty="0" smtClean="0">
                <a:latin typeface="Arial"/>
                <a:ea typeface="Calibri"/>
                <a:cs typeface="Times New Roman"/>
              </a:rPr>
              <a:t>=  0.4937 </a:t>
            </a:r>
            <a:r>
              <a:rPr lang="es-CR" sz="1200" dirty="0" err="1" smtClean="0">
                <a:latin typeface="Arial"/>
                <a:ea typeface="Calibri"/>
                <a:cs typeface="Times New Roman"/>
              </a:rPr>
              <a:t>kJ</a:t>
            </a:r>
            <a:r>
              <a:rPr lang="es-CR" sz="1200" dirty="0" smtClean="0">
                <a:latin typeface="Arial"/>
                <a:ea typeface="Calibri"/>
                <a:cs typeface="Times New Roman"/>
              </a:rPr>
              <a:t> mol</a:t>
            </a:r>
            <a:r>
              <a:rPr lang="es-CR" sz="1200" baseline="30000" dirty="0" smtClean="0">
                <a:latin typeface="Arial"/>
                <a:ea typeface="Calibri"/>
                <a:cs typeface="Times New Roman"/>
              </a:rPr>
              <a:t>-1</a:t>
            </a:r>
            <a:endParaRPr lang="es-CR" sz="12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7013000" y="3516372"/>
            <a:ext cx="1367682" cy="30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R" sz="1200" i="1" dirty="0" smtClean="0">
                <a:latin typeface="Times New Roman"/>
                <a:ea typeface="Calibri"/>
                <a:cs typeface="Times New Roman"/>
                <a:sym typeface="Symbol"/>
              </a:rPr>
              <a:t></a:t>
            </a:r>
            <a:r>
              <a:rPr lang="es-CR" sz="1200" i="1" baseline="-25000" dirty="0" smtClean="0">
                <a:latin typeface="Times New Roman"/>
                <a:ea typeface="Calibri"/>
                <a:cs typeface="Times New Roman"/>
              </a:rPr>
              <a:t>CH2</a:t>
            </a:r>
            <a:r>
              <a:rPr lang="es-CR" sz="1200" dirty="0" smtClean="0">
                <a:latin typeface="Times New Roman"/>
                <a:ea typeface="Calibri"/>
                <a:cs typeface="Times New Roman"/>
              </a:rPr>
              <a:t> </a:t>
            </a:r>
            <a:r>
              <a:rPr lang="es-CR" sz="1200" dirty="0" smtClean="0">
                <a:latin typeface="Arial"/>
                <a:ea typeface="Calibri"/>
                <a:cs typeface="Times New Roman"/>
              </a:rPr>
              <a:t>= 0.3905 </a:t>
            </a:r>
            <a:r>
              <a:rPr lang="es-CR" sz="1200" dirty="0" err="1" smtClean="0">
                <a:latin typeface="Arial"/>
                <a:ea typeface="Calibri"/>
                <a:cs typeface="Times New Roman"/>
              </a:rPr>
              <a:t>nm</a:t>
            </a:r>
            <a:endParaRPr lang="es-CR" sz="1200" dirty="0">
              <a:latin typeface="Calibri"/>
              <a:ea typeface="Calibri"/>
              <a:cs typeface="Times New Roman"/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5083328" y="4325464"/>
            <a:ext cx="63908" cy="314120"/>
          </a:xfrm>
          <a:prstGeom prst="line">
            <a:avLst/>
          </a:prstGeom>
          <a:ln w="12700">
            <a:solidFill>
              <a:srgbClr val="80008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10"/>
          <p:cNvGraphicFramePr>
            <a:graphicFrameLocks noChangeAspect="1"/>
          </p:cNvGraphicFramePr>
          <p:nvPr/>
        </p:nvGraphicFramePr>
        <p:xfrm>
          <a:off x="5436096" y="5645064"/>
          <a:ext cx="985714" cy="261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" name="Equation" r:id="rId9" imgW="939600" imgH="253800" progId="Equation.DSMT4">
                  <p:embed/>
                </p:oleObj>
              </mc:Choice>
              <mc:Fallback>
                <p:oleObj name="Equation" r:id="rId9" imgW="9396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645064"/>
                        <a:ext cx="985714" cy="2617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1"/>
          <p:cNvGraphicFramePr>
            <a:graphicFrameLocks noChangeAspect="1"/>
          </p:cNvGraphicFramePr>
          <p:nvPr/>
        </p:nvGraphicFramePr>
        <p:xfrm>
          <a:off x="5740312" y="5004238"/>
          <a:ext cx="32067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" name="Equation" r:id="rId11" imgW="304560" imgH="241200" progId="Equation.DSMT4">
                  <p:embed/>
                </p:oleObj>
              </mc:Choice>
              <mc:Fallback>
                <p:oleObj name="Equation" r:id="rId11" imgW="304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312" y="5004238"/>
                        <a:ext cx="320675" cy="249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33 Conector recto de flecha"/>
          <p:cNvCxnSpPr/>
          <p:nvPr/>
        </p:nvCxnSpPr>
        <p:spPr>
          <a:xfrm flipH="1" flipV="1">
            <a:off x="5148064" y="4509120"/>
            <a:ext cx="576064" cy="576064"/>
          </a:xfrm>
          <a:prstGeom prst="straightConnector1">
            <a:avLst/>
          </a:prstGeom>
          <a:ln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 flipV="1">
            <a:off x="6095185" y="4155781"/>
            <a:ext cx="2484000" cy="70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54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 animBg="1"/>
      <p:bldP spid="18" grpId="0" animBg="1"/>
      <p:bldP spid="21" grpId="0"/>
      <p:bldP spid="22" grpId="0" animBg="1"/>
      <p:bldP spid="23" grpId="0" animBg="1"/>
      <p:bldP spid="24" grpId="0" animBg="1"/>
      <p:bldP spid="25" grpId="0" animBg="1"/>
      <p:bldP spid="28" grpId="0" animBg="1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dirty="0"/>
              <a:t>Simulación del comportamiento </a:t>
            </a:r>
            <a:r>
              <a:rPr lang="es-ES" sz="2400" dirty="0" smtClean="0"/>
              <a:t>de una </a:t>
            </a:r>
            <a:r>
              <a:rPr lang="es-ES" sz="2400" dirty="0"/>
              <a:t>membrana de nanotubos de carbono utilizando dinámica molecular</a:t>
            </a:r>
            <a:r>
              <a:rPr lang="es-ES" sz="2400" kern="0" dirty="0" smtClean="0"/>
              <a:t/>
            </a:r>
            <a:br>
              <a:rPr lang="es-ES" sz="2400" kern="0" dirty="0" smtClean="0"/>
            </a:br>
            <a:endParaRPr lang="es-ES" sz="2400" kern="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1184">
            <a:off x="1325071" y="2072300"/>
            <a:ext cx="4643682" cy="2771848"/>
          </a:xfrm>
          <a:prstGeom prst="rect">
            <a:avLst/>
          </a:prstGeom>
        </p:spPr>
      </p:pic>
      <p:pic>
        <p:nvPicPr>
          <p:cNvPr id="4" name="3 Imagen" descr="cnt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0312" y="4005064"/>
            <a:ext cx="941169" cy="2647041"/>
          </a:xfrm>
          <a:prstGeom prst="rect">
            <a:avLst/>
          </a:prstGeom>
        </p:spPr>
      </p:pic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1417"/>
              </p:ext>
            </p:extLst>
          </p:nvPr>
        </p:nvGraphicFramePr>
        <p:xfrm>
          <a:off x="5210175" y="1495822"/>
          <a:ext cx="39703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4" name="Equation" r:id="rId7" imgW="3098520" imgH="609480" progId="Equation.DSMT4">
                  <p:embed/>
                </p:oleObj>
              </mc:Choice>
              <mc:Fallback>
                <p:oleObj name="Equation" r:id="rId7" imgW="3098520" imgH="60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0175" y="1495822"/>
                        <a:ext cx="3970337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70135"/>
              </p:ext>
            </p:extLst>
          </p:nvPr>
        </p:nvGraphicFramePr>
        <p:xfrm>
          <a:off x="2231408" y="5013176"/>
          <a:ext cx="3287713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Equation" r:id="rId9" imgW="2565360" imgH="558720" progId="Equation.DSMT4">
                  <p:embed/>
                </p:oleObj>
              </mc:Choice>
              <mc:Fallback>
                <p:oleObj name="Equation" r:id="rId9" imgW="256536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408" y="5013176"/>
                        <a:ext cx="3287713" cy="715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7 Arco"/>
          <p:cNvSpPr/>
          <p:nvPr/>
        </p:nvSpPr>
        <p:spPr>
          <a:xfrm>
            <a:off x="4284769" y="1878843"/>
            <a:ext cx="684000" cy="936000"/>
          </a:xfrm>
          <a:prstGeom prst="arc">
            <a:avLst/>
          </a:prstGeom>
          <a:ln w="1905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" name="8 Arco"/>
          <p:cNvSpPr/>
          <p:nvPr/>
        </p:nvSpPr>
        <p:spPr>
          <a:xfrm rot="6921308">
            <a:off x="2857584" y="3425161"/>
            <a:ext cx="1243860" cy="1614345"/>
          </a:xfrm>
          <a:prstGeom prst="arc">
            <a:avLst/>
          </a:prstGeom>
          <a:ln w="1905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0" name="9 Conector recto de flecha"/>
          <p:cNvCxnSpPr/>
          <p:nvPr/>
        </p:nvCxnSpPr>
        <p:spPr>
          <a:xfrm>
            <a:off x="2632435" y="3069719"/>
            <a:ext cx="575543" cy="1440160"/>
          </a:xfrm>
          <a:prstGeom prst="straightConnector1">
            <a:avLst/>
          </a:prstGeom>
          <a:ln w="1905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227545"/>
              </p:ext>
            </p:extLst>
          </p:nvPr>
        </p:nvGraphicFramePr>
        <p:xfrm>
          <a:off x="179512" y="4797152"/>
          <a:ext cx="1639888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" name="Equation" r:id="rId11" imgW="1282680" imgH="241200" progId="Equation.DSMT4">
                  <p:embed/>
                </p:oleObj>
              </mc:Choice>
              <mc:Fallback>
                <p:oleObj name="Equation" r:id="rId11" imgW="1282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4797152"/>
                        <a:ext cx="1639888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11 Conector recto de flecha"/>
          <p:cNvCxnSpPr/>
          <p:nvPr/>
        </p:nvCxnSpPr>
        <p:spPr>
          <a:xfrm>
            <a:off x="1413173" y="4246981"/>
            <a:ext cx="247967" cy="502546"/>
          </a:xfrm>
          <a:prstGeom prst="straightConnector1">
            <a:avLst/>
          </a:prstGeom>
          <a:ln w="1905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H="1">
            <a:off x="1360902" y="3798565"/>
            <a:ext cx="471522" cy="432048"/>
          </a:xfrm>
          <a:prstGeom prst="straightConnector1">
            <a:avLst/>
          </a:prstGeom>
          <a:ln w="1905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 flipV="1">
            <a:off x="1397561" y="4069749"/>
            <a:ext cx="685418" cy="196762"/>
          </a:xfrm>
          <a:prstGeom prst="straightConnector1">
            <a:avLst/>
          </a:prstGeom>
          <a:ln w="1905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586572"/>
              </p:ext>
            </p:extLst>
          </p:nvPr>
        </p:nvGraphicFramePr>
        <p:xfrm>
          <a:off x="825500" y="2511425"/>
          <a:ext cx="167005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7" name="Equation" r:id="rId13" imgW="1307880" imgH="241200" progId="Equation.DSMT4">
                  <p:embed/>
                </p:oleObj>
              </mc:Choice>
              <mc:Fallback>
                <p:oleObj name="Equation" r:id="rId13" imgW="1307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2511425"/>
                        <a:ext cx="1670050" cy="303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994660"/>
              </p:ext>
            </p:extLst>
          </p:nvPr>
        </p:nvGraphicFramePr>
        <p:xfrm>
          <a:off x="38663" y="3460524"/>
          <a:ext cx="180181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8" name="Equation" r:id="rId15" imgW="1409400" imgH="241200" progId="Equation.DSMT4">
                  <p:embed/>
                </p:oleObj>
              </mc:Choice>
              <mc:Fallback>
                <p:oleObj name="Equation" r:id="rId15" imgW="1409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63" y="3460524"/>
                        <a:ext cx="1801813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16 Elipse"/>
          <p:cNvSpPr/>
          <p:nvPr/>
        </p:nvSpPr>
        <p:spPr>
          <a:xfrm>
            <a:off x="7184208" y="4520153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8" name="17 Elipse"/>
          <p:cNvSpPr/>
          <p:nvPr/>
        </p:nvSpPr>
        <p:spPr>
          <a:xfrm>
            <a:off x="6968184" y="4808185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9" name="18 Elipse"/>
          <p:cNvSpPr/>
          <p:nvPr/>
        </p:nvSpPr>
        <p:spPr>
          <a:xfrm>
            <a:off x="7256216" y="5096217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0" name="19 Elipse"/>
          <p:cNvSpPr/>
          <p:nvPr/>
        </p:nvSpPr>
        <p:spPr>
          <a:xfrm>
            <a:off x="6988822" y="5373975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1" name="20 Elipse"/>
          <p:cNvSpPr/>
          <p:nvPr/>
        </p:nvSpPr>
        <p:spPr>
          <a:xfrm>
            <a:off x="7256216" y="5641369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2" name="21 Elipse"/>
          <p:cNvSpPr/>
          <p:nvPr/>
        </p:nvSpPr>
        <p:spPr>
          <a:xfrm>
            <a:off x="6999006" y="5908853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3" name="22 Conector recto"/>
          <p:cNvCxnSpPr>
            <a:stCxn id="18" idx="4"/>
            <a:endCxn id="18" idx="4"/>
          </p:cNvCxnSpPr>
          <p:nvPr/>
        </p:nvCxnSpPr>
        <p:spPr>
          <a:xfrm>
            <a:off x="7076196" y="502420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>
            <a:stCxn id="17" idx="4"/>
            <a:endCxn id="17" idx="4"/>
          </p:cNvCxnSpPr>
          <p:nvPr/>
        </p:nvCxnSpPr>
        <p:spPr>
          <a:xfrm>
            <a:off x="7292220" y="47361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>
            <a:stCxn id="20" idx="7"/>
            <a:endCxn id="19" idx="3"/>
          </p:cNvCxnSpPr>
          <p:nvPr/>
        </p:nvCxnSpPr>
        <p:spPr>
          <a:xfrm flipV="1">
            <a:off x="7173210" y="5280605"/>
            <a:ext cx="114642" cy="125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>
            <a:stCxn id="19" idx="1"/>
            <a:endCxn id="18" idx="5"/>
          </p:cNvCxnSpPr>
          <p:nvPr/>
        </p:nvCxnSpPr>
        <p:spPr>
          <a:xfrm flipH="1" flipV="1">
            <a:off x="7152572" y="4992573"/>
            <a:ext cx="135280" cy="135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"/>
          <p:cNvCxnSpPr>
            <a:stCxn id="18" idx="7"/>
            <a:endCxn id="17" idx="3"/>
          </p:cNvCxnSpPr>
          <p:nvPr/>
        </p:nvCxnSpPr>
        <p:spPr>
          <a:xfrm flipV="1">
            <a:off x="7152572" y="4704541"/>
            <a:ext cx="63272" cy="135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/>
          <p:cNvCxnSpPr>
            <a:stCxn id="20" idx="5"/>
            <a:endCxn id="21" idx="1"/>
          </p:cNvCxnSpPr>
          <p:nvPr/>
        </p:nvCxnSpPr>
        <p:spPr>
          <a:xfrm>
            <a:off x="7173210" y="5558363"/>
            <a:ext cx="114642" cy="114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"/>
          <p:cNvCxnSpPr>
            <a:stCxn id="22" idx="7"/>
            <a:endCxn id="21" idx="3"/>
          </p:cNvCxnSpPr>
          <p:nvPr/>
        </p:nvCxnSpPr>
        <p:spPr>
          <a:xfrm flipV="1">
            <a:off x="7183394" y="5825757"/>
            <a:ext cx="104458" cy="114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CuadroTexto"/>
          <p:cNvSpPr txBox="1"/>
          <p:nvPr/>
        </p:nvSpPr>
        <p:spPr>
          <a:xfrm>
            <a:off x="7132030" y="5610547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7132748" y="507566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32" name="31 CuadroTexto"/>
          <p:cNvSpPr txBox="1"/>
          <p:nvPr/>
        </p:nvSpPr>
        <p:spPr>
          <a:xfrm>
            <a:off x="6865264" y="5877272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6854362" y="4787637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34" name="33 CuadroTexto"/>
          <p:cNvSpPr txBox="1"/>
          <p:nvPr/>
        </p:nvSpPr>
        <p:spPr>
          <a:xfrm>
            <a:off x="7070386" y="449884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6865264" y="5362942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36" name="35 Elipse"/>
          <p:cNvSpPr/>
          <p:nvPr/>
        </p:nvSpPr>
        <p:spPr>
          <a:xfrm>
            <a:off x="8430238" y="4531186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7" name="36 Elipse"/>
          <p:cNvSpPr/>
          <p:nvPr/>
        </p:nvSpPr>
        <p:spPr>
          <a:xfrm>
            <a:off x="8214214" y="4819218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8" name="37 Elipse"/>
          <p:cNvSpPr/>
          <p:nvPr/>
        </p:nvSpPr>
        <p:spPr>
          <a:xfrm>
            <a:off x="8502246" y="5107250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9" name="38 Elipse"/>
          <p:cNvSpPr/>
          <p:nvPr/>
        </p:nvSpPr>
        <p:spPr>
          <a:xfrm>
            <a:off x="8234852" y="5385008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0" name="39 Elipse"/>
          <p:cNvSpPr/>
          <p:nvPr/>
        </p:nvSpPr>
        <p:spPr>
          <a:xfrm>
            <a:off x="8502246" y="5652402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1" name="40 Elipse"/>
          <p:cNvSpPr/>
          <p:nvPr/>
        </p:nvSpPr>
        <p:spPr>
          <a:xfrm>
            <a:off x="8245036" y="5919886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42" name="41 Conector recto"/>
          <p:cNvCxnSpPr>
            <a:stCxn id="37" idx="4"/>
            <a:endCxn id="37" idx="4"/>
          </p:cNvCxnSpPr>
          <p:nvPr/>
        </p:nvCxnSpPr>
        <p:spPr>
          <a:xfrm>
            <a:off x="8322226" y="50352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>
            <a:stCxn id="36" idx="4"/>
            <a:endCxn id="36" idx="4"/>
          </p:cNvCxnSpPr>
          <p:nvPr/>
        </p:nvCxnSpPr>
        <p:spPr>
          <a:xfrm>
            <a:off x="8538250" y="474721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Conector recto"/>
          <p:cNvCxnSpPr>
            <a:stCxn id="39" idx="7"/>
            <a:endCxn id="38" idx="3"/>
          </p:cNvCxnSpPr>
          <p:nvPr/>
        </p:nvCxnSpPr>
        <p:spPr>
          <a:xfrm flipV="1">
            <a:off x="8419240" y="5291638"/>
            <a:ext cx="114642" cy="125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stCxn id="38" idx="1"/>
            <a:endCxn id="37" idx="5"/>
          </p:cNvCxnSpPr>
          <p:nvPr/>
        </p:nvCxnSpPr>
        <p:spPr>
          <a:xfrm flipH="1" flipV="1">
            <a:off x="8398602" y="5003606"/>
            <a:ext cx="135280" cy="135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>
            <a:stCxn id="37" idx="7"/>
            <a:endCxn id="36" idx="3"/>
          </p:cNvCxnSpPr>
          <p:nvPr/>
        </p:nvCxnSpPr>
        <p:spPr>
          <a:xfrm flipV="1">
            <a:off x="8398602" y="4715574"/>
            <a:ext cx="63272" cy="135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"/>
          <p:cNvCxnSpPr>
            <a:stCxn id="39" idx="5"/>
            <a:endCxn id="40" idx="1"/>
          </p:cNvCxnSpPr>
          <p:nvPr/>
        </p:nvCxnSpPr>
        <p:spPr>
          <a:xfrm>
            <a:off x="8419240" y="5569396"/>
            <a:ext cx="114642" cy="114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"/>
          <p:cNvCxnSpPr>
            <a:stCxn id="41" idx="7"/>
            <a:endCxn id="40" idx="3"/>
          </p:cNvCxnSpPr>
          <p:nvPr/>
        </p:nvCxnSpPr>
        <p:spPr>
          <a:xfrm flipV="1">
            <a:off x="8429424" y="5836790"/>
            <a:ext cx="104458" cy="114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48 CuadroTexto"/>
          <p:cNvSpPr txBox="1"/>
          <p:nvPr/>
        </p:nvSpPr>
        <p:spPr>
          <a:xfrm>
            <a:off x="8378060" y="562158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50" name="49 CuadroTexto"/>
          <p:cNvSpPr txBox="1"/>
          <p:nvPr/>
        </p:nvSpPr>
        <p:spPr>
          <a:xfrm>
            <a:off x="8378778" y="5086702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51" name="50 CuadroTexto"/>
          <p:cNvSpPr txBox="1"/>
          <p:nvPr/>
        </p:nvSpPr>
        <p:spPr>
          <a:xfrm>
            <a:off x="8111294" y="5888305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52" name="51 CuadroTexto"/>
          <p:cNvSpPr txBox="1"/>
          <p:nvPr/>
        </p:nvSpPr>
        <p:spPr>
          <a:xfrm>
            <a:off x="8100392" y="479867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53" name="52 CuadroTexto"/>
          <p:cNvSpPr txBox="1"/>
          <p:nvPr/>
        </p:nvSpPr>
        <p:spPr>
          <a:xfrm>
            <a:off x="8316416" y="450987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54" name="53 CuadroTexto"/>
          <p:cNvSpPr txBox="1"/>
          <p:nvPr/>
        </p:nvSpPr>
        <p:spPr>
          <a:xfrm>
            <a:off x="8111294" y="5373975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55" name="54 Elipse"/>
          <p:cNvSpPr/>
          <p:nvPr/>
        </p:nvSpPr>
        <p:spPr>
          <a:xfrm>
            <a:off x="7801458" y="4530427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6" name="55 Elipse"/>
          <p:cNvSpPr/>
          <p:nvPr/>
        </p:nvSpPr>
        <p:spPr>
          <a:xfrm>
            <a:off x="7585434" y="4818459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7" name="56 Elipse"/>
          <p:cNvSpPr/>
          <p:nvPr/>
        </p:nvSpPr>
        <p:spPr>
          <a:xfrm>
            <a:off x="7873466" y="5106491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8" name="57 Elipse"/>
          <p:cNvSpPr/>
          <p:nvPr/>
        </p:nvSpPr>
        <p:spPr>
          <a:xfrm>
            <a:off x="7606072" y="5384249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9" name="58 Elipse"/>
          <p:cNvSpPr/>
          <p:nvPr/>
        </p:nvSpPr>
        <p:spPr>
          <a:xfrm>
            <a:off x="7873466" y="5651643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0" name="59 Elipse"/>
          <p:cNvSpPr/>
          <p:nvPr/>
        </p:nvSpPr>
        <p:spPr>
          <a:xfrm>
            <a:off x="7616256" y="5919127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61" name="60 Conector recto"/>
          <p:cNvCxnSpPr>
            <a:stCxn id="56" idx="4"/>
            <a:endCxn id="56" idx="4"/>
          </p:cNvCxnSpPr>
          <p:nvPr/>
        </p:nvCxnSpPr>
        <p:spPr>
          <a:xfrm>
            <a:off x="7693446" y="503448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"/>
          <p:cNvCxnSpPr>
            <a:stCxn id="55" idx="4"/>
            <a:endCxn id="55" idx="4"/>
          </p:cNvCxnSpPr>
          <p:nvPr/>
        </p:nvCxnSpPr>
        <p:spPr>
          <a:xfrm>
            <a:off x="7909470" y="474645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62 Conector recto"/>
          <p:cNvCxnSpPr>
            <a:stCxn id="58" idx="7"/>
            <a:endCxn id="57" idx="3"/>
          </p:cNvCxnSpPr>
          <p:nvPr/>
        </p:nvCxnSpPr>
        <p:spPr>
          <a:xfrm flipV="1">
            <a:off x="7790460" y="5290879"/>
            <a:ext cx="114642" cy="125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63 Conector recto"/>
          <p:cNvCxnSpPr>
            <a:stCxn id="57" idx="1"/>
            <a:endCxn id="56" idx="5"/>
          </p:cNvCxnSpPr>
          <p:nvPr/>
        </p:nvCxnSpPr>
        <p:spPr>
          <a:xfrm flipH="1" flipV="1">
            <a:off x="7769822" y="5002847"/>
            <a:ext cx="135280" cy="135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recto"/>
          <p:cNvCxnSpPr>
            <a:stCxn id="56" idx="7"/>
            <a:endCxn id="55" idx="3"/>
          </p:cNvCxnSpPr>
          <p:nvPr/>
        </p:nvCxnSpPr>
        <p:spPr>
          <a:xfrm flipV="1">
            <a:off x="7769822" y="4714815"/>
            <a:ext cx="63272" cy="135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65 Conector recto"/>
          <p:cNvCxnSpPr>
            <a:stCxn id="58" idx="5"/>
            <a:endCxn id="59" idx="1"/>
          </p:cNvCxnSpPr>
          <p:nvPr/>
        </p:nvCxnSpPr>
        <p:spPr>
          <a:xfrm>
            <a:off x="7790460" y="5568637"/>
            <a:ext cx="114642" cy="114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Conector recto"/>
          <p:cNvCxnSpPr>
            <a:stCxn id="60" idx="7"/>
            <a:endCxn id="59" idx="3"/>
          </p:cNvCxnSpPr>
          <p:nvPr/>
        </p:nvCxnSpPr>
        <p:spPr>
          <a:xfrm flipV="1">
            <a:off x="7800644" y="5836031"/>
            <a:ext cx="104458" cy="114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7749280" y="562082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69" name="68 CuadroTexto"/>
          <p:cNvSpPr txBox="1"/>
          <p:nvPr/>
        </p:nvSpPr>
        <p:spPr>
          <a:xfrm>
            <a:off x="7749998" y="5085943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70" name="69 CuadroTexto"/>
          <p:cNvSpPr txBox="1"/>
          <p:nvPr/>
        </p:nvSpPr>
        <p:spPr>
          <a:xfrm>
            <a:off x="7482514" y="588754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71" name="70 CuadroTexto"/>
          <p:cNvSpPr txBox="1"/>
          <p:nvPr/>
        </p:nvSpPr>
        <p:spPr>
          <a:xfrm>
            <a:off x="7471612" y="479791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72" name="71 CuadroTexto"/>
          <p:cNvSpPr txBox="1"/>
          <p:nvPr/>
        </p:nvSpPr>
        <p:spPr>
          <a:xfrm>
            <a:off x="7687636" y="450912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sp>
        <p:nvSpPr>
          <p:cNvPr id="73" name="72 CuadroTexto"/>
          <p:cNvSpPr txBox="1"/>
          <p:nvPr/>
        </p:nvSpPr>
        <p:spPr>
          <a:xfrm>
            <a:off x="7482514" y="537321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CH</a:t>
            </a:r>
            <a:r>
              <a:rPr lang="es-CR" sz="1200" baseline="-25000" dirty="0" smtClean="0"/>
              <a:t>2</a:t>
            </a:r>
            <a:endParaRPr lang="es-CR" sz="1200" dirty="0"/>
          </a:p>
        </p:txBody>
      </p:sp>
      <p:cxnSp>
        <p:nvCxnSpPr>
          <p:cNvPr id="74" name="73 Conector recto"/>
          <p:cNvCxnSpPr/>
          <p:nvPr/>
        </p:nvCxnSpPr>
        <p:spPr>
          <a:xfrm>
            <a:off x="8796920" y="6154271"/>
            <a:ext cx="0" cy="216024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74 Conector recto"/>
          <p:cNvCxnSpPr/>
          <p:nvPr/>
        </p:nvCxnSpPr>
        <p:spPr>
          <a:xfrm rot="5460000">
            <a:off x="8905252" y="6273620"/>
            <a:ext cx="0" cy="216024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75 Conector recto"/>
          <p:cNvCxnSpPr/>
          <p:nvPr/>
        </p:nvCxnSpPr>
        <p:spPr>
          <a:xfrm rot="2700000">
            <a:off x="8729281" y="6339722"/>
            <a:ext cx="0" cy="216024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76 CuadroTexto"/>
          <p:cNvSpPr txBox="1"/>
          <p:nvPr/>
        </p:nvSpPr>
        <p:spPr>
          <a:xfrm>
            <a:off x="8530922" y="602128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z</a:t>
            </a:r>
            <a:endParaRPr lang="es-CR" sz="1200" dirty="0"/>
          </a:p>
        </p:txBody>
      </p:sp>
      <p:sp>
        <p:nvSpPr>
          <p:cNvPr id="78" name="77 CuadroTexto"/>
          <p:cNvSpPr txBox="1"/>
          <p:nvPr/>
        </p:nvSpPr>
        <p:spPr>
          <a:xfrm>
            <a:off x="8846894" y="63872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x</a:t>
            </a:r>
            <a:endParaRPr lang="es-CR" sz="1200" dirty="0"/>
          </a:p>
        </p:txBody>
      </p:sp>
      <p:sp>
        <p:nvSpPr>
          <p:cNvPr id="79" name="78 CuadroTexto"/>
          <p:cNvSpPr txBox="1"/>
          <p:nvPr/>
        </p:nvSpPr>
        <p:spPr>
          <a:xfrm>
            <a:off x="8413328" y="635929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smtClean="0"/>
              <a:t>y</a:t>
            </a:r>
            <a:endParaRPr lang="es-CR" sz="1200" dirty="0"/>
          </a:p>
        </p:txBody>
      </p:sp>
      <p:sp>
        <p:nvSpPr>
          <p:cNvPr id="80" name="79 Arco"/>
          <p:cNvSpPr/>
          <p:nvPr/>
        </p:nvSpPr>
        <p:spPr>
          <a:xfrm>
            <a:off x="3646913" y="3129951"/>
            <a:ext cx="3744416" cy="1584176"/>
          </a:xfrm>
          <a:prstGeom prst="arc">
            <a:avLst>
              <a:gd name="adj1" fmla="val 16685333"/>
              <a:gd name="adj2" fmla="val 2159752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graphicFrame>
        <p:nvGraphicFramePr>
          <p:cNvPr id="81" name="80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20706"/>
              </p:ext>
            </p:extLst>
          </p:nvPr>
        </p:nvGraphicFramePr>
        <p:xfrm>
          <a:off x="755576" y="5835183"/>
          <a:ext cx="5934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9" name="Equation" r:id="rId17" imgW="4635500" imgH="508000" progId="Equation.DSMT4">
                  <p:embed/>
                </p:oleObj>
              </mc:Choice>
              <mc:Fallback>
                <p:oleObj name="Equation" r:id="rId17" imgW="46355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5835183"/>
                        <a:ext cx="59340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829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9" grpId="0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8" grpId="0"/>
      <p:bldP spid="69" grpId="0"/>
      <p:bldP spid="70" grpId="0"/>
      <p:bldP spid="71" grpId="0"/>
      <p:bldP spid="72" grpId="0"/>
      <p:bldP spid="73" grpId="0"/>
      <p:bldP spid="77" grpId="0"/>
      <p:bldP spid="78" grpId="0"/>
      <p:bldP spid="79" grpId="0"/>
      <p:bldP spid="8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dirty="0"/>
              <a:t>Simulación del comportamiento </a:t>
            </a:r>
            <a:r>
              <a:rPr lang="es-ES" sz="2400" dirty="0" smtClean="0"/>
              <a:t>de una </a:t>
            </a:r>
            <a:r>
              <a:rPr lang="es-ES" sz="2400" dirty="0"/>
              <a:t>membrana de nanotubos de carbono utilizando dinámica molecular</a:t>
            </a:r>
            <a:r>
              <a:rPr lang="es-ES" sz="2400" kern="0" dirty="0" smtClean="0"/>
              <a:t/>
            </a:r>
            <a:br>
              <a:rPr lang="es-ES" sz="2400" kern="0" dirty="0" smtClean="0"/>
            </a:br>
            <a:endParaRPr lang="es-ES" sz="2400" kern="0" dirty="0"/>
          </a:p>
        </p:txBody>
      </p:sp>
      <p:pic>
        <p:nvPicPr>
          <p:cNvPr id="3" name="2 Imagen" descr="wat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4314582"/>
            <a:ext cx="2345247" cy="1592636"/>
          </a:xfrm>
          <a:prstGeom prst="rect">
            <a:avLst/>
          </a:prstGeom>
        </p:spPr>
      </p:pic>
      <p:pic>
        <p:nvPicPr>
          <p:cNvPr id="4" name="3 Imagen" descr="wat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654912">
            <a:off x="27227" y="2154060"/>
            <a:ext cx="2345247" cy="1592636"/>
          </a:xfrm>
          <a:prstGeom prst="rect">
            <a:avLst/>
          </a:prstGeom>
        </p:spPr>
      </p:pic>
      <p:sp>
        <p:nvSpPr>
          <p:cNvPr id="6" name="5 Arco"/>
          <p:cNvSpPr/>
          <p:nvPr/>
        </p:nvSpPr>
        <p:spPr>
          <a:xfrm rot="6921308">
            <a:off x="1088797" y="4437303"/>
            <a:ext cx="1187088" cy="1698774"/>
          </a:xfrm>
          <a:prstGeom prst="arc">
            <a:avLst>
              <a:gd name="adj1" fmla="val 16200000"/>
              <a:gd name="adj2" fmla="val 265409"/>
            </a:avLst>
          </a:prstGeom>
          <a:ln w="1270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7" name="6 Conector recto de flecha"/>
          <p:cNvCxnSpPr/>
          <p:nvPr/>
        </p:nvCxnSpPr>
        <p:spPr>
          <a:xfrm flipH="1">
            <a:off x="899592" y="4458598"/>
            <a:ext cx="576064" cy="576064"/>
          </a:xfrm>
          <a:prstGeom prst="straightConnector1">
            <a:avLst/>
          </a:prstGeom>
          <a:ln w="1270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-36512" y="4408076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600" b="1" dirty="0" smtClean="0"/>
              <a:t>0.0957 </a:t>
            </a:r>
            <a:r>
              <a:rPr lang="es-CR" sz="1600" b="1" dirty="0" err="1" smtClean="0"/>
              <a:t>nm</a:t>
            </a:r>
            <a:endParaRPr lang="es-CR" sz="1600" b="1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520718" y="6114782"/>
            <a:ext cx="893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600" b="1" dirty="0" smtClean="0"/>
              <a:t>104.52</a:t>
            </a:r>
            <a:r>
              <a:rPr lang="es-CR" sz="1600" b="1" dirty="0" smtClean="0">
                <a:latin typeface="Calibri"/>
              </a:rPr>
              <a:t>°</a:t>
            </a:r>
            <a:endParaRPr lang="es-CR" sz="1600" b="1" dirty="0" smtClean="0"/>
          </a:p>
        </p:txBody>
      </p:sp>
      <p:graphicFrame>
        <p:nvGraphicFramePr>
          <p:cNvPr id="10" name="Object 1"/>
          <p:cNvGraphicFramePr>
            <a:graphicFrameLocks noChangeAspect="1"/>
          </p:cNvGraphicFramePr>
          <p:nvPr/>
        </p:nvGraphicFramePr>
        <p:xfrm>
          <a:off x="4139952" y="2564904"/>
          <a:ext cx="25717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0" name="Equation" r:id="rId5" imgW="2006600" imgH="609600" progId="Equation.DSMT4">
                  <p:embed/>
                </p:oleObj>
              </mc:Choice>
              <mc:Fallback>
                <p:oleObj name="Equation" r:id="rId5" imgW="20066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2564904"/>
                        <a:ext cx="257175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2958405" y="3789040"/>
          <a:ext cx="5934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1" name="Equation" r:id="rId7" imgW="4635500" imgH="508000" progId="Equation.DSMT4">
                  <p:embed/>
                </p:oleObj>
              </mc:Choice>
              <mc:Fallback>
                <p:oleObj name="Equation" r:id="rId7" imgW="46355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8405" y="3789040"/>
                        <a:ext cx="5934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11 Tabla"/>
          <p:cNvGraphicFramePr>
            <a:graphicFrameLocks noGrp="1"/>
          </p:cNvGraphicFramePr>
          <p:nvPr/>
        </p:nvGraphicFramePr>
        <p:xfrm>
          <a:off x="4358592" y="5517232"/>
          <a:ext cx="3669792" cy="981456"/>
        </p:xfrm>
        <a:graphic>
          <a:graphicData uri="http://schemas.openxmlformats.org/drawingml/2006/table">
            <a:tbl>
              <a:tblPr/>
              <a:tblGrid>
                <a:gridCol w="2038202"/>
                <a:gridCol w="163159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</a:t>
                      </a:r>
                      <a:r>
                        <a:rPr lang="es-CR" sz="1400" i="1" baseline="-25000" dirty="0">
                          <a:latin typeface="Times New Roman"/>
                          <a:ea typeface="Calibri"/>
                          <a:cs typeface="Times New Roman"/>
                        </a:rPr>
                        <a:t>OO</a:t>
                      </a:r>
                      <a:r>
                        <a:rPr lang="es-CR" sz="1400" dirty="0">
                          <a:latin typeface="Times New Roman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=  0.6368 </a:t>
                      </a:r>
                      <a:r>
                        <a:rPr lang="es-CR" sz="1200" dirty="0" err="1">
                          <a:latin typeface="Arial"/>
                          <a:ea typeface="Calibri"/>
                          <a:cs typeface="Times New Roman"/>
                        </a:rPr>
                        <a:t>kJ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 mol</a:t>
                      </a:r>
                      <a:r>
                        <a:rPr lang="es-CR" sz="1200" baseline="30000" dirty="0">
                          <a:latin typeface="Arial"/>
                          <a:ea typeface="Calibri"/>
                          <a:cs typeface="Times New Roman"/>
                        </a:rPr>
                        <a:t>-1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</a:t>
                      </a:r>
                      <a:r>
                        <a:rPr lang="es-CR" sz="1400" i="1" baseline="-25000">
                          <a:latin typeface="Times New Roman"/>
                          <a:ea typeface="Calibri"/>
                          <a:cs typeface="Times New Roman"/>
                        </a:rPr>
                        <a:t>OO</a:t>
                      </a:r>
                      <a:r>
                        <a:rPr lang="es-CR" sz="140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CR" sz="1200">
                          <a:latin typeface="Arial"/>
                          <a:ea typeface="Calibri"/>
                          <a:cs typeface="Times New Roman"/>
                        </a:rPr>
                        <a:t>= 0.3151 nm</a:t>
                      </a:r>
                      <a:endParaRPr lang="es-C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</a:t>
                      </a:r>
                      <a:r>
                        <a:rPr lang="es-CR" sz="1400" i="1" baseline="-25000">
                          <a:latin typeface="Times New Roman"/>
                          <a:ea typeface="Calibri"/>
                          <a:cs typeface="Times New Roman"/>
                        </a:rPr>
                        <a:t>HH</a:t>
                      </a:r>
                      <a:r>
                        <a:rPr lang="es-CR" sz="1400">
                          <a:latin typeface="Times New Roman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CR" sz="1200">
                          <a:latin typeface="Arial"/>
                          <a:ea typeface="Calibri"/>
                          <a:cs typeface="Times New Roman"/>
                        </a:rPr>
                        <a:t>=  0.1926 kJ mol</a:t>
                      </a:r>
                      <a:r>
                        <a:rPr lang="es-CR" sz="1200" baseline="30000">
                          <a:latin typeface="Arial"/>
                          <a:ea typeface="Calibri"/>
                          <a:cs typeface="Times New Roman"/>
                        </a:rPr>
                        <a:t>-1</a:t>
                      </a:r>
                      <a:endParaRPr lang="es-C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</a:t>
                      </a:r>
                      <a:r>
                        <a:rPr lang="es-CR" sz="1400" i="1" baseline="-25000">
                          <a:latin typeface="Times New Roman"/>
                          <a:ea typeface="Calibri"/>
                          <a:cs typeface="Times New Roman"/>
                        </a:rPr>
                        <a:t>HH</a:t>
                      </a:r>
                      <a:r>
                        <a:rPr lang="es-CR" sz="140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CR" sz="1200">
                          <a:latin typeface="Arial"/>
                          <a:ea typeface="Calibri"/>
                          <a:cs typeface="Times New Roman"/>
                        </a:rPr>
                        <a:t>=  0.0400 nm</a:t>
                      </a:r>
                      <a:endParaRPr lang="es-C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</a:t>
                      </a:r>
                      <a:r>
                        <a:rPr lang="es-CR" sz="1400" i="1" baseline="-25000">
                          <a:latin typeface="Times New Roman"/>
                          <a:ea typeface="Calibri"/>
                          <a:cs typeface="Times New Roman"/>
                        </a:rPr>
                        <a:t>OH</a:t>
                      </a:r>
                      <a:r>
                        <a:rPr lang="es-CR" sz="1400">
                          <a:latin typeface="Times New Roman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CR" sz="1200">
                          <a:latin typeface="Arial"/>
                          <a:ea typeface="Calibri"/>
                          <a:cs typeface="Times New Roman"/>
                        </a:rPr>
                        <a:t>=  0.3500 kJ mol</a:t>
                      </a:r>
                      <a:r>
                        <a:rPr lang="es-CR" sz="1200" baseline="30000">
                          <a:latin typeface="Arial"/>
                          <a:ea typeface="Calibri"/>
                          <a:cs typeface="Times New Roman"/>
                        </a:rPr>
                        <a:t>-1</a:t>
                      </a:r>
                      <a:endParaRPr lang="es-C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</a:t>
                      </a:r>
                      <a:r>
                        <a:rPr lang="es-CR" sz="1400" i="1" baseline="-25000">
                          <a:latin typeface="Times New Roman"/>
                          <a:ea typeface="Calibri"/>
                          <a:cs typeface="Times New Roman"/>
                        </a:rPr>
                        <a:t>OH</a:t>
                      </a:r>
                      <a:r>
                        <a:rPr lang="es-CR" sz="140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CR" sz="1200">
                          <a:latin typeface="Arial"/>
                          <a:ea typeface="Calibri"/>
                          <a:cs typeface="Times New Roman"/>
                        </a:rPr>
                        <a:t>= 0.1775 nm</a:t>
                      </a:r>
                      <a:endParaRPr lang="es-C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>
                          <a:latin typeface="Times New Roman"/>
                          <a:ea typeface="Calibri"/>
                          <a:cs typeface="Times New Roman"/>
                        </a:rPr>
                        <a:t>q</a:t>
                      </a:r>
                      <a:r>
                        <a:rPr lang="es-CR" sz="1400" i="1" baseline="-25000">
                          <a:latin typeface="Times New Roman"/>
                          <a:ea typeface="Calibri"/>
                          <a:cs typeface="Times New Roman"/>
                        </a:rPr>
                        <a:t>H</a:t>
                      </a:r>
                      <a:r>
                        <a:rPr lang="es-CR" sz="120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CR" sz="1200">
                          <a:latin typeface="Arial"/>
                          <a:ea typeface="Calibri"/>
                          <a:cs typeface="Times New Roman"/>
                        </a:rPr>
                        <a:t>= 0.417</a:t>
                      </a:r>
                      <a:endParaRPr lang="es-C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 err="1">
                          <a:latin typeface="Times New Roman"/>
                          <a:ea typeface="Calibri"/>
                          <a:cs typeface="Times New Roman"/>
                        </a:rPr>
                        <a:t>q</a:t>
                      </a:r>
                      <a:r>
                        <a:rPr lang="es-CR" sz="1400" baseline="-25000" dirty="0" err="1">
                          <a:latin typeface="Times New Roman"/>
                          <a:ea typeface="Calibri"/>
                          <a:cs typeface="Times New Roman"/>
                        </a:rPr>
                        <a:t>O</a:t>
                      </a:r>
                      <a:r>
                        <a:rPr lang="es-CR" sz="1200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= -0.834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12 CuadroTexto"/>
          <p:cNvSpPr txBox="1"/>
          <p:nvPr/>
        </p:nvSpPr>
        <p:spPr>
          <a:xfrm>
            <a:off x="6760674" y="2811136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</a:t>
            </a:r>
            <a:r>
              <a:rPr lang="es-CR" sz="1400" dirty="0" err="1" smtClean="0"/>
              <a:t>Lennard</a:t>
            </a:r>
            <a:r>
              <a:rPr lang="es-CR" sz="1400" dirty="0" smtClean="0"/>
              <a:t>-Jones)</a:t>
            </a:r>
            <a:endParaRPr lang="es-CR" sz="14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004048" y="4437112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DSF)</a:t>
            </a:r>
            <a:endParaRPr lang="es-CR" sz="14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4763678" y="4994012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400" dirty="0" smtClean="0"/>
              <a:t>Parámetros del modelo de interacción</a:t>
            </a:r>
          </a:p>
          <a:p>
            <a:pPr algn="ctr"/>
            <a:r>
              <a:rPr lang="es-CR" sz="1400" dirty="0" smtClean="0"/>
              <a:t> para el agua (TIP3P)</a:t>
            </a:r>
            <a:endParaRPr lang="es-CR" sz="1400" dirty="0"/>
          </a:p>
        </p:txBody>
      </p:sp>
      <p:cxnSp>
        <p:nvCxnSpPr>
          <p:cNvPr id="16" name="15 Conector recto de flecha"/>
          <p:cNvCxnSpPr/>
          <p:nvPr/>
        </p:nvCxnSpPr>
        <p:spPr>
          <a:xfrm>
            <a:off x="899592" y="3717032"/>
            <a:ext cx="770054" cy="781071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 flipH="1">
            <a:off x="1885670" y="3307018"/>
            <a:ext cx="22034" cy="1116000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5936182" y="4418102"/>
            <a:ext cx="1830694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R" sz="1400" dirty="0" smtClean="0">
                <a:latin typeface="Times New Roman"/>
                <a:ea typeface="Calibri"/>
                <a:cs typeface="Times New Roman"/>
                <a:sym typeface="Symbol"/>
              </a:rPr>
              <a:t>(</a:t>
            </a:r>
            <a:r>
              <a:rPr lang="es-CR" sz="1400" i="1" dirty="0" err="1" smtClean="0">
                <a:latin typeface="Times New Roman"/>
                <a:ea typeface="Calibri"/>
                <a:cs typeface="Times New Roman"/>
                <a:sym typeface="Symbol"/>
              </a:rPr>
              <a:t>r</a:t>
            </a:r>
            <a:r>
              <a:rPr lang="es-CR" sz="1400" i="1" baseline="-25000" dirty="0" err="1" smtClean="0">
                <a:latin typeface="Times New Roman"/>
                <a:ea typeface="Calibri"/>
                <a:cs typeface="Times New Roman"/>
                <a:sym typeface="Symbol"/>
              </a:rPr>
              <a:t>c</a:t>
            </a:r>
            <a:r>
              <a:rPr lang="es-CR" sz="1400" dirty="0" smtClean="0">
                <a:latin typeface="Times New Roman"/>
                <a:ea typeface="Calibri"/>
                <a:cs typeface="Times New Roman"/>
              </a:rPr>
              <a:t> </a:t>
            </a:r>
            <a:r>
              <a:rPr lang="es-CR" sz="1400" dirty="0" smtClean="0">
                <a:latin typeface="Arial"/>
                <a:ea typeface="Calibri"/>
                <a:cs typeface="Times New Roman"/>
              </a:rPr>
              <a:t>= 1.2 </a:t>
            </a:r>
            <a:r>
              <a:rPr lang="es-CR" sz="1400" dirty="0" err="1" smtClean="0">
                <a:latin typeface="Arial"/>
                <a:ea typeface="Calibri"/>
                <a:cs typeface="Times New Roman"/>
              </a:rPr>
              <a:t>nm</a:t>
            </a:r>
            <a:r>
              <a:rPr lang="es-CR" sz="1400" dirty="0" smtClean="0">
                <a:latin typeface="Arial"/>
                <a:ea typeface="Calibri"/>
                <a:cs typeface="Times New Roman"/>
              </a:rPr>
              <a:t>, </a:t>
            </a:r>
            <a:r>
              <a:rPr lang="es-CR" sz="1400" dirty="0" smtClean="0">
                <a:latin typeface="Arial"/>
                <a:ea typeface="Calibri"/>
                <a:cs typeface="Times New Roman"/>
                <a:sym typeface="Symbol"/>
              </a:rPr>
              <a:t> = 0.2)</a:t>
            </a:r>
            <a:endParaRPr lang="es-CR" sz="1400" dirty="0" smtClean="0">
              <a:latin typeface="Arial"/>
              <a:ea typeface="Calibri"/>
              <a:cs typeface="Times New Roman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983545" y="5201260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600" b="1" dirty="0" err="1" smtClean="0"/>
              <a:t>q</a:t>
            </a:r>
            <a:r>
              <a:rPr lang="es-CR" sz="1600" b="1" baseline="-25000" dirty="0" err="1" smtClean="0"/>
              <a:t>H</a:t>
            </a:r>
            <a:endParaRPr lang="es-CR" sz="1600" b="1" dirty="0" smtClean="0"/>
          </a:p>
        </p:txBody>
      </p:sp>
      <p:sp>
        <p:nvSpPr>
          <p:cNvPr id="20" name="19 CuadroTexto"/>
          <p:cNvSpPr txBox="1"/>
          <p:nvPr/>
        </p:nvSpPr>
        <p:spPr>
          <a:xfrm>
            <a:off x="1675179" y="4581128"/>
            <a:ext cx="415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600" b="1" dirty="0" err="1" smtClean="0"/>
              <a:t>q</a:t>
            </a:r>
            <a:r>
              <a:rPr lang="es-CR" sz="1600" b="1" baseline="-25000" dirty="0" err="1" smtClean="0"/>
              <a:t>O</a:t>
            </a:r>
            <a:endParaRPr lang="es-CR" sz="1600" b="1" dirty="0" smtClean="0"/>
          </a:p>
        </p:txBody>
      </p:sp>
      <p:sp>
        <p:nvSpPr>
          <p:cNvPr id="21" name="20 CuadroTexto"/>
          <p:cNvSpPr txBox="1"/>
          <p:nvPr/>
        </p:nvSpPr>
        <p:spPr>
          <a:xfrm>
            <a:off x="855151" y="2442374"/>
            <a:ext cx="415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600" b="1" dirty="0" err="1" smtClean="0"/>
              <a:t>q</a:t>
            </a:r>
            <a:r>
              <a:rPr lang="es-CR" sz="1600" b="1" baseline="-25000" dirty="0" err="1" smtClean="0"/>
              <a:t>O</a:t>
            </a:r>
            <a:endParaRPr lang="es-CR" sz="1600" b="1" dirty="0" smtClean="0"/>
          </a:p>
        </p:txBody>
      </p:sp>
      <p:sp>
        <p:nvSpPr>
          <p:cNvPr id="22" name="21 CuadroTexto"/>
          <p:cNvSpPr txBox="1"/>
          <p:nvPr/>
        </p:nvSpPr>
        <p:spPr>
          <a:xfrm>
            <a:off x="2411760" y="512414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600" b="1" dirty="0" err="1" smtClean="0"/>
              <a:t>q</a:t>
            </a:r>
            <a:r>
              <a:rPr lang="es-CR" sz="1600" b="1" baseline="-25000" dirty="0" err="1" smtClean="0"/>
              <a:t>H</a:t>
            </a:r>
            <a:endParaRPr lang="es-CR" sz="1600" b="1" dirty="0" smtClean="0"/>
          </a:p>
        </p:txBody>
      </p:sp>
      <p:sp>
        <p:nvSpPr>
          <p:cNvPr id="23" name="22 CuadroTexto"/>
          <p:cNvSpPr txBox="1"/>
          <p:nvPr/>
        </p:nvSpPr>
        <p:spPr>
          <a:xfrm>
            <a:off x="1703625" y="2691449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600" b="1" dirty="0" err="1" smtClean="0"/>
              <a:t>q</a:t>
            </a:r>
            <a:r>
              <a:rPr lang="es-CR" sz="1600" b="1" baseline="-25000" dirty="0" err="1" smtClean="0"/>
              <a:t>H</a:t>
            </a:r>
            <a:endParaRPr lang="es-CR" sz="1600" b="1" dirty="0" smtClean="0"/>
          </a:p>
        </p:txBody>
      </p:sp>
      <p:sp>
        <p:nvSpPr>
          <p:cNvPr id="24" name="23 CuadroTexto"/>
          <p:cNvSpPr txBox="1"/>
          <p:nvPr/>
        </p:nvSpPr>
        <p:spPr>
          <a:xfrm>
            <a:off x="395536" y="3223993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600" b="1" dirty="0" err="1" smtClean="0"/>
              <a:t>q</a:t>
            </a:r>
            <a:r>
              <a:rPr lang="es-CR" sz="1600" b="1" baseline="-25000" dirty="0" err="1" smtClean="0"/>
              <a:t>H</a:t>
            </a:r>
            <a:endParaRPr lang="es-CR" sz="1600" b="1" dirty="0" smtClean="0"/>
          </a:p>
        </p:txBody>
      </p:sp>
      <p:cxnSp>
        <p:nvCxnSpPr>
          <p:cNvPr id="25" name="24 Conector recto de flecha"/>
          <p:cNvCxnSpPr/>
          <p:nvPr/>
        </p:nvCxnSpPr>
        <p:spPr>
          <a:xfrm>
            <a:off x="1259632" y="2996952"/>
            <a:ext cx="504056" cy="1440160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/>
          <p:nvPr/>
        </p:nvCxnSpPr>
        <p:spPr>
          <a:xfrm>
            <a:off x="2051720" y="3284984"/>
            <a:ext cx="648072" cy="1656184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Rectángulo"/>
          <p:cNvSpPr/>
          <p:nvPr/>
        </p:nvSpPr>
        <p:spPr>
          <a:xfrm>
            <a:off x="7020272" y="3140968"/>
            <a:ext cx="1165447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R" sz="1400" dirty="0" smtClean="0">
                <a:latin typeface="Times New Roman"/>
                <a:ea typeface="Calibri"/>
                <a:cs typeface="Times New Roman"/>
                <a:sym typeface="Symbol"/>
              </a:rPr>
              <a:t>(</a:t>
            </a:r>
            <a:r>
              <a:rPr lang="es-CR" sz="1400" i="1" dirty="0" err="1" smtClean="0">
                <a:latin typeface="Times New Roman"/>
                <a:ea typeface="Calibri"/>
                <a:cs typeface="Times New Roman"/>
                <a:sym typeface="Symbol"/>
              </a:rPr>
              <a:t>r</a:t>
            </a:r>
            <a:r>
              <a:rPr lang="es-CR" sz="1400" i="1" baseline="-25000" dirty="0" err="1" smtClean="0">
                <a:latin typeface="Times New Roman"/>
                <a:ea typeface="Calibri"/>
                <a:cs typeface="Times New Roman"/>
                <a:sym typeface="Symbol"/>
              </a:rPr>
              <a:t>c</a:t>
            </a:r>
            <a:r>
              <a:rPr lang="es-CR" sz="1400" dirty="0" smtClean="0">
                <a:latin typeface="Times New Roman"/>
                <a:ea typeface="Calibri"/>
                <a:cs typeface="Times New Roman"/>
              </a:rPr>
              <a:t> </a:t>
            </a:r>
            <a:r>
              <a:rPr lang="es-CR" sz="1400" dirty="0" smtClean="0">
                <a:latin typeface="Arial"/>
                <a:ea typeface="Calibri"/>
                <a:cs typeface="Times New Roman"/>
              </a:rPr>
              <a:t>= 1.0 </a:t>
            </a:r>
            <a:r>
              <a:rPr lang="es-CR" sz="1400" dirty="0" err="1" smtClean="0">
                <a:latin typeface="Arial"/>
                <a:ea typeface="Calibri"/>
                <a:cs typeface="Times New Roman"/>
              </a:rPr>
              <a:t>nm</a:t>
            </a:r>
            <a:r>
              <a:rPr lang="es-CR" sz="1400" dirty="0" smtClean="0">
                <a:latin typeface="Arial"/>
                <a:ea typeface="Calibri"/>
                <a:cs typeface="Times New Roman"/>
                <a:sym typeface="Symbol"/>
              </a:rPr>
              <a:t>)</a:t>
            </a:r>
            <a:endParaRPr lang="es-CR" sz="1400" dirty="0" smtClean="0">
              <a:latin typeface="Arial"/>
              <a:ea typeface="Calibri"/>
              <a:cs typeface="Times New Roman"/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2091675" y="1844824"/>
            <a:ext cx="708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2000" dirty="0" smtClean="0"/>
              <a:t>Modelo TIP3P para la molécula de agua (rígida)</a:t>
            </a:r>
          </a:p>
        </p:txBody>
      </p:sp>
    </p:spTree>
    <p:extLst>
      <p:ext uri="{BB962C8B-B14F-4D97-AF65-F5344CB8AC3E}">
        <p14:creationId xmlns:p14="http://schemas.microsoft.com/office/powerpoint/2010/main" val="285237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7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dirty="0"/>
              <a:t>Simulación del comportamiento </a:t>
            </a:r>
            <a:r>
              <a:rPr lang="es-ES" sz="2400" dirty="0" smtClean="0"/>
              <a:t>de una </a:t>
            </a:r>
            <a:r>
              <a:rPr lang="es-ES" sz="2400" dirty="0"/>
              <a:t>membrana de nanotubos de carbono utilizando dinámica molecular</a:t>
            </a:r>
            <a:r>
              <a:rPr lang="es-ES" sz="2400" kern="0" dirty="0" smtClean="0"/>
              <a:t/>
            </a:r>
            <a:br>
              <a:rPr lang="es-ES" sz="2400" kern="0" dirty="0" smtClean="0"/>
            </a:br>
            <a:endParaRPr lang="es-ES" sz="2400" kern="0" dirty="0"/>
          </a:p>
        </p:txBody>
      </p:sp>
      <p:pic>
        <p:nvPicPr>
          <p:cNvPr id="39" name="38 Imagen" descr="tetr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0448" y="5038644"/>
            <a:ext cx="1049822" cy="1144928"/>
          </a:xfrm>
          <a:prstGeom prst="rect">
            <a:avLst/>
          </a:prstGeom>
        </p:spPr>
      </p:pic>
      <p:pic>
        <p:nvPicPr>
          <p:cNvPr id="40" name="39 Imagen" descr="par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464" y="3454468"/>
            <a:ext cx="936427" cy="1181507"/>
          </a:xfrm>
          <a:prstGeom prst="rect">
            <a:avLst/>
          </a:prstGeom>
        </p:spPr>
      </p:pic>
      <p:pic>
        <p:nvPicPr>
          <p:cNvPr id="41" name="40 Imagen" descr="hex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460" y="1870295"/>
            <a:ext cx="1031533" cy="1174192"/>
          </a:xfrm>
          <a:prstGeom prst="rect">
            <a:avLst/>
          </a:prstGeom>
        </p:spPr>
      </p:pic>
      <p:sp>
        <p:nvSpPr>
          <p:cNvPr id="42" name="41 CuadroTexto"/>
          <p:cNvSpPr txBox="1"/>
          <p:nvPr/>
        </p:nvSpPr>
        <p:spPr>
          <a:xfrm>
            <a:off x="168466" y="3001181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err="1" smtClean="0"/>
              <a:t>hexaclorobenceno</a:t>
            </a:r>
            <a:endParaRPr lang="es-CR" sz="1200" dirty="0"/>
          </a:p>
        </p:txBody>
      </p:sp>
      <p:sp>
        <p:nvSpPr>
          <p:cNvPr id="43" name="42 CuadroTexto"/>
          <p:cNvSpPr txBox="1"/>
          <p:nvPr/>
        </p:nvSpPr>
        <p:spPr>
          <a:xfrm>
            <a:off x="277076" y="4595579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200" dirty="0" err="1" smtClean="0"/>
              <a:t>paraclorofenol</a:t>
            </a:r>
            <a:endParaRPr lang="es-CR" sz="1200" dirty="0"/>
          </a:p>
        </p:txBody>
      </p:sp>
      <p:sp>
        <p:nvSpPr>
          <p:cNvPr id="44" name="43 CuadroTexto"/>
          <p:cNvSpPr txBox="1"/>
          <p:nvPr/>
        </p:nvSpPr>
        <p:spPr>
          <a:xfrm>
            <a:off x="-36512" y="6135687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200" dirty="0" smtClean="0"/>
              <a:t>2,3,4,6-tetraclorofenol </a:t>
            </a:r>
          </a:p>
          <a:p>
            <a:pPr algn="ctr"/>
            <a:r>
              <a:rPr lang="es-CR" sz="1200" dirty="0" smtClean="0"/>
              <a:t>(</a:t>
            </a:r>
            <a:r>
              <a:rPr lang="es-CR" sz="1200" dirty="0" err="1" smtClean="0"/>
              <a:t>fenolato</a:t>
            </a:r>
            <a:r>
              <a:rPr lang="es-CR" sz="1200" dirty="0" smtClean="0"/>
              <a:t>)</a:t>
            </a:r>
            <a:endParaRPr lang="es-CR" sz="1200" dirty="0"/>
          </a:p>
        </p:txBody>
      </p:sp>
      <p:pic>
        <p:nvPicPr>
          <p:cNvPr id="45" name="44 Imagen" descr="wate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26844" y="3864482"/>
            <a:ext cx="530180" cy="360040"/>
          </a:xfrm>
          <a:prstGeom prst="rect">
            <a:avLst/>
          </a:prstGeom>
        </p:spPr>
      </p:pic>
      <p:cxnSp>
        <p:nvCxnSpPr>
          <p:cNvPr id="46" name="45 Conector recto de flecha"/>
          <p:cNvCxnSpPr>
            <a:stCxn id="41" idx="3"/>
            <a:endCxn id="45" idx="1"/>
          </p:cNvCxnSpPr>
          <p:nvPr/>
        </p:nvCxnSpPr>
        <p:spPr>
          <a:xfrm>
            <a:off x="1393993" y="2457391"/>
            <a:ext cx="832851" cy="1587111"/>
          </a:xfrm>
          <a:prstGeom prst="straightConnector1">
            <a:avLst/>
          </a:prstGeom>
          <a:ln w="19050">
            <a:solidFill>
              <a:srgbClr val="0000CC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 de flecha"/>
          <p:cNvCxnSpPr>
            <a:stCxn id="40" idx="3"/>
            <a:endCxn id="45" idx="1"/>
          </p:cNvCxnSpPr>
          <p:nvPr/>
        </p:nvCxnSpPr>
        <p:spPr>
          <a:xfrm flipV="1">
            <a:off x="1370891" y="4044502"/>
            <a:ext cx="855953" cy="720"/>
          </a:xfrm>
          <a:prstGeom prst="straightConnector1">
            <a:avLst/>
          </a:prstGeom>
          <a:ln w="19050">
            <a:solidFill>
              <a:srgbClr val="0000CC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 de flecha"/>
          <p:cNvCxnSpPr>
            <a:stCxn id="39" idx="3"/>
            <a:endCxn id="45" idx="1"/>
          </p:cNvCxnSpPr>
          <p:nvPr/>
        </p:nvCxnSpPr>
        <p:spPr>
          <a:xfrm flipV="1">
            <a:off x="1340270" y="4044502"/>
            <a:ext cx="886574" cy="1566606"/>
          </a:xfrm>
          <a:prstGeom prst="straightConnector1">
            <a:avLst/>
          </a:prstGeom>
          <a:ln w="19050">
            <a:solidFill>
              <a:srgbClr val="0000CC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48 Imagen" descr="wate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999541">
            <a:off x="2132234" y="4218578"/>
            <a:ext cx="530180" cy="360040"/>
          </a:xfrm>
          <a:prstGeom prst="rect">
            <a:avLst/>
          </a:prstGeom>
        </p:spPr>
      </p:pic>
      <p:pic>
        <p:nvPicPr>
          <p:cNvPr id="50" name="49 Imagen" descr="wate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8656741">
            <a:off x="2553580" y="4157701"/>
            <a:ext cx="530180" cy="360040"/>
          </a:xfrm>
          <a:prstGeom prst="rect">
            <a:avLst/>
          </a:prstGeom>
        </p:spPr>
      </p:pic>
      <p:pic>
        <p:nvPicPr>
          <p:cNvPr id="51" name="50 Imagen" descr="wate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034688">
            <a:off x="2090962" y="3437545"/>
            <a:ext cx="530180" cy="360040"/>
          </a:xfrm>
          <a:prstGeom prst="rect">
            <a:avLst/>
          </a:prstGeom>
        </p:spPr>
      </p:pic>
      <p:pic>
        <p:nvPicPr>
          <p:cNvPr id="53" name="52 Imagen" descr="wate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8970" y="3526476"/>
            <a:ext cx="530180" cy="360040"/>
          </a:xfrm>
          <a:prstGeom prst="rect">
            <a:avLst/>
          </a:prstGeom>
        </p:spPr>
      </p:pic>
      <p:graphicFrame>
        <p:nvGraphicFramePr>
          <p:cNvPr id="54" name="Object 1"/>
          <p:cNvGraphicFramePr>
            <a:graphicFrameLocks noChangeAspect="1"/>
          </p:cNvGraphicFramePr>
          <p:nvPr/>
        </p:nvGraphicFramePr>
        <p:xfrm>
          <a:off x="4932040" y="2032521"/>
          <a:ext cx="17589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0" name="Equation" r:id="rId8" imgW="1600200" imgH="419040" progId="Equation.DSMT4">
                  <p:embed/>
                </p:oleObj>
              </mc:Choice>
              <mc:Fallback>
                <p:oleObj name="Equation" r:id="rId8" imgW="16002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032521"/>
                        <a:ext cx="175895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2"/>
          <p:cNvGraphicFramePr>
            <a:graphicFrameLocks noChangeAspect="1"/>
          </p:cNvGraphicFramePr>
          <p:nvPr/>
        </p:nvGraphicFramePr>
        <p:xfrm>
          <a:off x="4932040" y="2852936"/>
          <a:ext cx="174148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1" name="Equation" r:id="rId10" imgW="1574640" imgH="380880" progId="Equation.DSMT4">
                  <p:embed/>
                </p:oleObj>
              </mc:Choice>
              <mc:Fallback>
                <p:oleObj name="Equation" r:id="rId10" imgW="157464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852936"/>
                        <a:ext cx="1741487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"/>
          <p:cNvGraphicFramePr>
            <a:graphicFrameLocks noChangeAspect="1"/>
          </p:cNvGraphicFramePr>
          <p:nvPr/>
        </p:nvGraphicFramePr>
        <p:xfrm>
          <a:off x="3069654" y="3645024"/>
          <a:ext cx="603885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2" name="Equation" r:id="rId12" imgW="5270500" imgH="431800" progId="Equation.DSMT4">
                  <p:embed/>
                </p:oleObj>
              </mc:Choice>
              <mc:Fallback>
                <p:oleObj name="Equation" r:id="rId12" imgW="52705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9654" y="3645024"/>
                        <a:ext cx="6038850" cy="49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"/>
          <p:cNvGraphicFramePr>
            <a:graphicFrameLocks noChangeAspect="1"/>
          </p:cNvGraphicFramePr>
          <p:nvPr/>
        </p:nvGraphicFramePr>
        <p:xfrm>
          <a:off x="4188743" y="4653136"/>
          <a:ext cx="29035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3" name="Equation" r:id="rId14" imgW="2641320" imgH="634680" progId="Equation.DSMT4">
                  <p:embed/>
                </p:oleObj>
              </mc:Choice>
              <mc:Fallback>
                <p:oleObj name="Equation" r:id="rId14" imgW="264132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8743" y="4653136"/>
                        <a:ext cx="29035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6"/>
          <p:cNvGraphicFramePr>
            <a:graphicFrameLocks noChangeAspect="1"/>
          </p:cNvGraphicFramePr>
          <p:nvPr/>
        </p:nvGraphicFramePr>
        <p:xfrm>
          <a:off x="2987824" y="5824116"/>
          <a:ext cx="508952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4" name="Equation" r:id="rId16" imgW="4635360" imgH="507960" progId="Equation.DSMT4">
                  <p:embed/>
                </p:oleObj>
              </mc:Choice>
              <mc:Fallback>
                <p:oleObj name="Equation" r:id="rId16" imgW="46353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5824116"/>
                        <a:ext cx="508952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58 CuadroTexto"/>
          <p:cNvSpPr txBox="1"/>
          <p:nvPr/>
        </p:nvSpPr>
        <p:spPr>
          <a:xfrm>
            <a:off x="1115616" y="1588730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2000" dirty="0" smtClean="0"/>
              <a:t>Campo de fuerza OPLS-AA para las moléculas de contaminantes</a:t>
            </a:r>
          </a:p>
        </p:txBody>
      </p:sp>
      <p:sp>
        <p:nvSpPr>
          <p:cNvPr id="60" name="59 CuadroTexto"/>
          <p:cNvSpPr txBox="1"/>
          <p:nvPr/>
        </p:nvSpPr>
        <p:spPr>
          <a:xfrm>
            <a:off x="7308304" y="4849415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</a:t>
            </a:r>
            <a:r>
              <a:rPr lang="es-CR" sz="1400" dirty="0" err="1" smtClean="0"/>
              <a:t>Lennard</a:t>
            </a:r>
            <a:r>
              <a:rPr lang="es-CR" sz="1400" dirty="0" smtClean="0"/>
              <a:t>-Jones)</a:t>
            </a:r>
            <a:endParaRPr lang="es-CR" sz="1400" dirty="0"/>
          </a:p>
        </p:txBody>
      </p:sp>
      <p:sp>
        <p:nvSpPr>
          <p:cNvPr id="61" name="60 CuadroTexto"/>
          <p:cNvSpPr txBox="1"/>
          <p:nvPr/>
        </p:nvSpPr>
        <p:spPr>
          <a:xfrm>
            <a:off x="6976698" y="2113111"/>
            <a:ext cx="1963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armónico enlace)</a:t>
            </a:r>
            <a:endParaRPr lang="es-CR" sz="1400" dirty="0"/>
          </a:p>
        </p:txBody>
      </p:sp>
      <p:sp>
        <p:nvSpPr>
          <p:cNvPr id="62" name="61 CuadroTexto"/>
          <p:cNvSpPr txBox="1"/>
          <p:nvPr/>
        </p:nvSpPr>
        <p:spPr>
          <a:xfrm>
            <a:off x="7020272" y="2877259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armónico angular)</a:t>
            </a:r>
            <a:endParaRPr lang="es-CR" sz="1400" dirty="0"/>
          </a:p>
        </p:txBody>
      </p:sp>
      <p:sp>
        <p:nvSpPr>
          <p:cNvPr id="63" name="62 CuadroTexto"/>
          <p:cNvSpPr txBox="1"/>
          <p:nvPr/>
        </p:nvSpPr>
        <p:spPr>
          <a:xfrm>
            <a:off x="8056818" y="5929535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RDF)</a:t>
            </a:r>
            <a:endParaRPr lang="es-CR" sz="1400" dirty="0"/>
          </a:p>
        </p:txBody>
      </p:sp>
      <p:sp>
        <p:nvSpPr>
          <p:cNvPr id="64" name="63 CuadroTexto"/>
          <p:cNvSpPr txBox="1"/>
          <p:nvPr/>
        </p:nvSpPr>
        <p:spPr>
          <a:xfrm>
            <a:off x="4916303" y="4077072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Inversión de cosenos )</a:t>
            </a:r>
            <a:endParaRPr lang="es-CR" sz="1400" dirty="0"/>
          </a:p>
        </p:txBody>
      </p:sp>
    </p:spTree>
    <p:extLst>
      <p:ext uri="{BB962C8B-B14F-4D97-AF65-F5344CB8AC3E}">
        <p14:creationId xmlns:p14="http://schemas.microsoft.com/office/powerpoint/2010/main" val="311058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14363" y="455464"/>
            <a:ext cx="7158037" cy="980827"/>
          </a:xfrm>
        </p:spPr>
        <p:txBody>
          <a:bodyPr/>
          <a:lstStyle/>
          <a:p>
            <a:pPr algn="ctr"/>
            <a:r>
              <a:rPr lang="es-CR" dirty="0" smtClean="0"/>
              <a:t>Química Computacional</a:t>
            </a:r>
            <a:r>
              <a:rPr lang="es-CR" dirty="0" smtClean="0"/>
              <a:t> </a:t>
            </a:r>
            <a:endParaRPr lang="es-CR" dirty="0"/>
          </a:p>
        </p:txBody>
      </p:sp>
      <p:sp>
        <p:nvSpPr>
          <p:cNvPr id="5" name="4 CuadroTexto"/>
          <p:cNvSpPr txBox="1"/>
          <p:nvPr/>
        </p:nvSpPr>
        <p:spPr>
          <a:xfrm>
            <a:off x="236442" y="3284984"/>
            <a:ext cx="61206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Clr>
                <a:schemeClr val="accent1"/>
              </a:buClr>
              <a:buFont typeface="Arial" pitchFamily="34" charset="0"/>
              <a:buChar char="•"/>
            </a:pPr>
            <a:r>
              <a:rPr lang="es-CR" sz="2000" dirty="0" smtClean="0"/>
              <a:t>Métodos </a:t>
            </a:r>
            <a:r>
              <a:rPr lang="es-CR" sz="2000" i="1" dirty="0" smtClean="0"/>
              <a:t>ab initio</a:t>
            </a:r>
            <a:endParaRPr lang="es-CR" sz="2000" i="1" dirty="0" smtClean="0"/>
          </a:p>
          <a:p>
            <a:pPr marL="355600" indent="-177800" algn="just">
              <a:buClr>
                <a:srgbClr val="002060"/>
              </a:buClr>
              <a:buFont typeface="Arial" pitchFamily="34" charset="0"/>
              <a:buChar char="•"/>
            </a:pPr>
            <a:r>
              <a:rPr lang="es-CR" dirty="0" smtClean="0">
                <a:solidFill>
                  <a:srgbClr val="002060"/>
                </a:solidFill>
              </a:rPr>
              <a:t>Teoría </a:t>
            </a:r>
            <a:r>
              <a:rPr lang="es-CR" dirty="0" err="1" smtClean="0">
                <a:solidFill>
                  <a:srgbClr val="002060"/>
                </a:solidFill>
              </a:rPr>
              <a:t>Hartree</a:t>
            </a:r>
            <a:r>
              <a:rPr lang="es-CR" dirty="0" smtClean="0">
                <a:solidFill>
                  <a:srgbClr val="002060"/>
                </a:solidFill>
              </a:rPr>
              <a:t>–</a:t>
            </a:r>
            <a:r>
              <a:rPr lang="es-CR" dirty="0" err="1" smtClean="0">
                <a:solidFill>
                  <a:srgbClr val="002060"/>
                </a:solidFill>
              </a:rPr>
              <a:t>Fock</a:t>
            </a:r>
            <a:endParaRPr lang="es-CR" dirty="0" smtClean="0">
              <a:solidFill>
                <a:srgbClr val="002060"/>
              </a:solidFill>
            </a:endParaRPr>
          </a:p>
          <a:p>
            <a:pPr marL="355600" indent="-177800" algn="just">
              <a:buClr>
                <a:srgbClr val="002060"/>
              </a:buClr>
              <a:buFont typeface="Arial" pitchFamily="34" charset="0"/>
              <a:buChar char="•"/>
            </a:pPr>
            <a:r>
              <a:rPr lang="es-CR" dirty="0" smtClean="0">
                <a:solidFill>
                  <a:srgbClr val="002060"/>
                </a:solidFill>
              </a:rPr>
              <a:t>Teoría del funcional de densidad (DFT)</a:t>
            </a:r>
            <a:endParaRPr lang="es-CR" dirty="0" smtClean="0">
              <a:solidFill>
                <a:srgbClr val="002060"/>
              </a:solidFill>
            </a:endParaRPr>
          </a:p>
          <a:p>
            <a:pPr algn="just"/>
            <a:endParaRPr lang="es-CR" sz="2400" dirty="0" smtClean="0"/>
          </a:p>
          <a:p>
            <a:pPr algn="just">
              <a:buClr>
                <a:schemeClr val="accent1"/>
              </a:buClr>
            </a:pPr>
            <a:r>
              <a:rPr lang="es-CR" sz="2400" dirty="0" smtClean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237733" y="4358804"/>
            <a:ext cx="62281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Clr>
                <a:schemeClr val="accent1"/>
              </a:buClr>
              <a:buFont typeface="Arial" pitchFamily="34" charset="0"/>
              <a:buChar char="•"/>
            </a:pPr>
            <a:r>
              <a:rPr lang="es-CR" sz="2000" dirty="0" smtClean="0"/>
              <a:t>Métodos </a:t>
            </a:r>
            <a:r>
              <a:rPr lang="es-CR" sz="2000" dirty="0" err="1" smtClean="0"/>
              <a:t>semiempíricos</a:t>
            </a:r>
            <a:r>
              <a:rPr lang="es-CR" sz="2000" dirty="0" smtClean="0"/>
              <a:t>:</a:t>
            </a:r>
            <a:endParaRPr lang="es-CR" sz="2000" dirty="0" smtClean="0"/>
          </a:p>
          <a:p>
            <a:pPr marL="355600" indent="-177800" algn="just">
              <a:buFont typeface="Arial" pitchFamily="34" charset="0"/>
              <a:buChar char="•"/>
            </a:pPr>
            <a:r>
              <a:rPr lang="es-CR" dirty="0">
                <a:solidFill>
                  <a:srgbClr val="002060"/>
                </a:solidFill>
              </a:rPr>
              <a:t>Simplificación </a:t>
            </a:r>
            <a:r>
              <a:rPr lang="es-CR" dirty="0" err="1" smtClean="0">
                <a:solidFill>
                  <a:srgbClr val="002060"/>
                </a:solidFill>
              </a:rPr>
              <a:t>Hartree</a:t>
            </a:r>
            <a:r>
              <a:rPr lang="es-CR" dirty="0" smtClean="0">
                <a:solidFill>
                  <a:srgbClr val="002060"/>
                </a:solidFill>
              </a:rPr>
              <a:t>–</a:t>
            </a:r>
            <a:r>
              <a:rPr lang="es-CR" dirty="0" err="1" smtClean="0">
                <a:solidFill>
                  <a:srgbClr val="002060"/>
                </a:solidFill>
              </a:rPr>
              <a:t>Fock</a:t>
            </a:r>
            <a:r>
              <a:rPr lang="es-CR" dirty="0" smtClean="0">
                <a:solidFill>
                  <a:srgbClr val="002060"/>
                </a:solidFill>
              </a:rPr>
              <a:t> (AM1, PM3, MNDO,…..)</a:t>
            </a:r>
          </a:p>
          <a:p>
            <a:pPr marL="355600" indent="-177800" algn="just">
              <a:buFont typeface="Arial" pitchFamily="34" charset="0"/>
              <a:buChar char="•"/>
            </a:pPr>
            <a:r>
              <a:rPr lang="es-CR" dirty="0" smtClean="0">
                <a:solidFill>
                  <a:srgbClr val="002060"/>
                </a:solidFill>
              </a:rPr>
              <a:t>Simplificación </a:t>
            </a:r>
            <a:r>
              <a:rPr lang="es-CR" dirty="0">
                <a:solidFill>
                  <a:srgbClr val="002060"/>
                </a:solidFill>
              </a:rPr>
              <a:t>DFT (</a:t>
            </a:r>
            <a:r>
              <a:rPr lang="es-CR" dirty="0" err="1">
                <a:solidFill>
                  <a:srgbClr val="002060"/>
                </a:solidFill>
              </a:rPr>
              <a:t>Tight</a:t>
            </a:r>
            <a:r>
              <a:rPr lang="es-CR" dirty="0">
                <a:solidFill>
                  <a:srgbClr val="002060"/>
                </a:solidFill>
              </a:rPr>
              <a:t> </a:t>
            </a:r>
            <a:r>
              <a:rPr lang="es-CR" dirty="0" err="1" smtClean="0">
                <a:solidFill>
                  <a:srgbClr val="002060"/>
                </a:solidFill>
              </a:rPr>
              <a:t>Binding</a:t>
            </a:r>
            <a:r>
              <a:rPr lang="es-CR" dirty="0" smtClean="0">
                <a:solidFill>
                  <a:srgbClr val="002060"/>
                </a:solidFill>
              </a:rPr>
              <a:t>)</a:t>
            </a:r>
            <a:endParaRPr lang="es-CR" dirty="0" smtClean="0">
              <a:solidFill>
                <a:srgbClr val="002060"/>
              </a:solidFill>
            </a:endParaRPr>
          </a:p>
          <a:p>
            <a:pPr algn="just"/>
            <a:endParaRPr lang="es-CR" sz="2000" dirty="0"/>
          </a:p>
        </p:txBody>
      </p:sp>
      <p:sp>
        <p:nvSpPr>
          <p:cNvPr id="9" name="8 CuadroTexto"/>
          <p:cNvSpPr txBox="1"/>
          <p:nvPr/>
        </p:nvSpPr>
        <p:spPr>
          <a:xfrm>
            <a:off x="251521" y="1844824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s-CR" sz="2400" dirty="0" smtClean="0"/>
              <a:t>Métodos computacionales que permiten obtener y estudiar la energía, geometría y otros propiedades derivadas de un sistema de átomos (</a:t>
            </a:r>
            <a:r>
              <a:rPr lang="es-CR" sz="2400" dirty="0" err="1" smtClean="0"/>
              <a:t>núcleos+electrones</a:t>
            </a:r>
            <a:r>
              <a:rPr lang="es-CR" sz="2400" dirty="0" smtClean="0"/>
              <a:t>) </a:t>
            </a:r>
            <a:endParaRPr lang="es-CR" sz="2400" dirty="0" smtClean="0">
              <a:solidFill>
                <a:srgbClr val="002060"/>
              </a:solidFill>
            </a:endParaRPr>
          </a:p>
          <a:p>
            <a:pPr algn="ctr"/>
            <a:endParaRPr lang="es-CR" sz="24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243136" y="5479484"/>
            <a:ext cx="62281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Clr>
                <a:schemeClr val="accent1"/>
              </a:buClr>
              <a:buFont typeface="Arial" pitchFamily="34" charset="0"/>
              <a:buChar char="•"/>
            </a:pPr>
            <a:r>
              <a:rPr lang="es-CR" sz="2000" dirty="0" smtClean="0"/>
              <a:t>Mecánica molecular:</a:t>
            </a:r>
            <a:endParaRPr lang="es-CR" sz="2000" dirty="0" smtClean="0"/>
          </a:p>
          <a:p>
            <a:pPr marL="355600" indent="-177800" algn="just">
              <a:buFont typeface="Arial" pitchFamily="34" charset="0"/>
              <a:buChar char="•"/>
            </a:pPr>
            <a:r>
              <a:rPr lang="es-CR" dirty="0" smtClean="0">
                <a:solidFill>
                  <a:srgbClr val="002060"/>
                </a:solidFill>
              </a:rPr>
              <a:t>Dinámica Molecular</a:t>
            </a:r>
          </a:p>
          <a:p>
            <a:pPr marL="355600" indent="-177800" algn="just">
              <a:buFont typeface="Arial" pitchFamily="34" charset="0"/>
              <a:buChar char="•"/>
            </a:pPr>
            <a:r>
              <a:rPr lang="es-CR" dirty="0" smtClean="0">
                <a:solidFill>
                  <a:srgbClr val="002060"/>
                </a:solidFill>
              </a:rPr>
              <a:t>Método Monte Carlo</a:t>
            </a:r>
          </a:p>
          <a:p>
            <a:pPr algn="just"/>
            <a:endParaRPr lang="es-CR" sz="2000" dirty="0"/>
          </a:p>
        </p:txBody>
      </p:sp>
      <p:sp>
        <p:nvSpPr>
          <p:cNvPr id="3" name="2 Flecha abajo"/>
          <p:cNvSpPr/>
          <p:nvPr/>
        </p:nvSpPr>
        <p:spPr>
          <a:xfrm rot="10800000">
            <a:off x="7080405" y="3422699"/>
            <a:ext cx="576064" cy="30306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10 Flecha abajo"/>
          <p:cNvSpPr/>
          <p:nvPr/>
        </p:nvSpPr>
        <p:spPr>
          <a:xfrm rot="10800000">
            <a:off x="6372200" y="3422699"/>
            <a:ext cx="576064" cy="303063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CuadroTexto"/>
          <p:cNvSpPr txBox="1"/>
          <p:nvPr/>
        </p:nvSpPr>
        <p:spPr>
          <a:xfrm rot="5400000">
            <a:off x="6126456" y="4798097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Costo computacional</a:t>
            </a:r>
            <a:endParaRPr lang="es-ES" b="1" dirty="0"/>
          </a:p>
        </p:txBody>
      </p:sp>
      <p:sp>
        <p:nvSpPr>
          <p:cNvPr id="13" name="12 CuadroTexto"/>
          <p:cNvSpPr txBox="1"/>
          <p:nvPr/>
        </p:nvSpPr>
        <p:spPr>
          <a:xfrm rot="5400000">
            <a:off x="5257175" y="477063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 Exactitud de resultados</a:t>
            </a:r>
            <a:endParaRPr lang="es-ES" b="1" dirty="0"/>
          </a:p>
        </p:txBody>
      </p:sp>
      <p:sp>
        <p:nvSpPr>
          <p:cNvPr id="14" name="13 Flecha abajo"/>
          <p:cNvSpPr/>
          <p:nvPr/>
        </p:nvSpPr>
        <p:spPr>
          <a:xfrm>
            <a:off x="7740352" y="3414484"/>
            <a:ext cx="576064" cy="3030636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15 CuadroTexto"/>
          <p:cNvSpPr txBox="1"/>
          <p:nvPr/>
        </p:nvSpPr>
        <p:spPr>
          <a:xfrm rot="5400000">
            <a:off x="6890190" y="466707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 Número de átomos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07167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  <p:bldP spid="9" grpId="0" build="p"/>
      <p:bldP spid="10" grpId="0" uiExpand="1" build="p"/>
      <p:bldP spid="3" grpId="0" animBg="1"/>
      <p:bldP spid="11" grpId="0" animBg="1"/>
      <p:bldP spid="12" grpId="0"/>
      <p:bldP spid="13" grpId="0"/>
      <p:bldP spid="14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dirty="0"/>
              <a:t>Simulación del comportamiento </a:t>
            </a:r>
            <a:r>
              <a:rPr lang="es-ES" sz="2400" dirty="0" smtClean="0"/>
              <a:t>de una </a:t>
            </a:r>
            <a:r>
              <a:rPr lang="es-ES" sz="2400" dirty="0"/>
              <a:t>membrana de nanotubos de carbono utilizando dinámica molecular</a:t>
            </a:r>
            <a:r>
              <a:rPr lang="es-ES" sz="2400" kern="0" dirty="0" smtClean="0"/>
              <a:t/>
            </a:r>
            <a:br>
              <a:rPr lang="es-ES" sz="2400" kern="0" dirty="0" smtClean="0"/>
            </a:br>
            <a:endParaRPr lang="es-ES" sz="2400" kern="0" dirty="0"/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" y="1671208"/>
            <a:ext cx="4980671" cy="2902553"/>
          </a:xfrm>
          <a:prstGeom prst="rect">
            <a:avLst/>
          </a:prstGeom>
        </p:spPr>
      </p:pic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64673"/>
              </p:ext>
            </p:extLst>
          </p:nvPr>
        </p:nvGraphicFramePr>
        <p:xfrm>
          <a:off x="2244527" y="4725144"/>
          <a:ext cx="29035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8" name="Equation" r:id="rId5" imgW="2641320" imgH="634680" progId="Equation.DSMT4">
                  <p:embed/>
                </p:oleObj>
              </mc:Choice>
              <mc:Fallback>
                <p:oleObj name="Equation" r:id="rId5" imgW="264132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527" y="4725144"/>
                        <a:ext cx="29035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359495"/>
              </p:ext>
            </p:extLst>
          </p:nvPr>
        </p:nvGraphicFramePr>
        <p:xfrm>
          <a:off x="1271588" y="5877272"/>
          <a:ext cx="5256212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9" name="Equation" r:id="rId7" imgW="4787640" imgH="507960" progId="Equation.DSMT4">
                  <p:embed/>
                </p:oleObj>
              </mc:Choice>
              <mc:Fallback>
                <p:oleObj name="Equation" r:id="rId7" imgW="478764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588" y="5877272"/>
                        <a:ext cx="5256212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16 CuadroTexto"/>
          <p:cNvSpPr txBox="1"/>
          <p:nvPr/>
        </p:nvSpPr>
        <p:spPr>
          <a:xfrm>
            <a:off x="5099273" y="4921423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</a:t>
            </a:r>
            <a:r>
              <a:rPr lang="es-CR" sz="1400" dirty="0" err="1" smtClean="0"/>
              <a:t>Lennard</a:t>
            </a:r>
            <a:r>
              <a:rPr lang="es-CR" sz="1400" dirty="0" smtClean="0"/>
              <a:t>-Jones)</a:t>
            </a:r>
            <a:endParaRPr lang="es-CR" sz="14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6658131" y="5982964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400" dirty="0" smtClean="0"/>
              <a:t>(</a:t>
            </a:r>
            <a:r>
              <a:rPr lang="es-CR" sz="1400" dirty="0" err="1" smtClean="0"/>
              <a:t>pot</a:t>
            </a:r>
            <a:r>
              <a:rPr lang="es-CR" sz="1400" dirty="0" smtClean="0"/>
              <a:t>. DSF)</a:t>
            </a:r>
            <a:endParaRPr lang="es-CR" sz="1400" dirty="0"/>
          </a:p>
        </p:txBody>
      </p:sp>
      <p:sp>
        <p:nvSpPr>
          <p:cNvPr id="19" name="18 Arco"/>
          <p:cNvSpPr/>
          <p:nvPr/>
        </p:nvSpPr>
        <p:spPr>
          <a:xfrm rot="15813918">
            <a:off x="4353332" y="1635802"/>
            <a:ext cx="721687" cy="791885"/>
          </a:xfrm>
          <a:prstGeom prst="arc">
            <a:avLst>
              <a:gd name="adj1" fmla="val 15702272"/>
              <a:gd name="adj2" fmla="val 2808419"/>
            </a:avLst>
          </a:prstGeom>
          <a:ln w="1905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0" name="19 Rectángulo"/>
          <p:cNvSpPr/>
          <p:nvPr/>
        </p:nvSpPr>
        <p:spPr>
          <a:xfrm>
            <a:off x="3347864" y="6381328"/>
            <a:ext cx="1830694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R" sz="1400" dirty="0" smtClean="0">
                <a:latin typeface="Times New Roman"/>
                <a:ea typeface="Calibri"/>
                <a:cs typeface="Times New Roman"/>
                <a:sym typeface="Symbol"/>
              </a:rPr>
              <a:t>(</a:t>
            </a:r>
            <a:r>
              <a:rPr lang="es-CR" sz="1400" i="1" dirty="0" err="1" smtClean="0">
                <a:latin typeface="Times New Roman"/>
                <a:ea typeface="Calibri"/>
                <a:cs typeface="Times New Roman"/>
                <a:sym typeface="Symbol"/>
              </a:rPr>
              <a:t>r</a:t>
            </a:r>
            <a:r>
              <a:rPr lang="es-CR" sz="1400" i="1" baseline="-25000" dirty="0" err="1" smtClean="0">
                <a:latin typeface="Times New Roman"/>
                <a:ea typeface="Calibri"/>
                <a:cs typeface="Times New Roman"/>
                <a:sym typeface="Symbol"/>
              </a:rPr>
              <a:t>c</a:t>
            </a:r>
            <a:r>
              <a:rPr lang="es-CR" sz="1400" dirty="0" smtClean="0">
                <a:latin typeface="Times New Roman"/>
                <a:ea typeface="Calibri"/>
                <a:cs typeface="Times New Roman"/>
              </a:rPr>
              <a:t> </a:t>
            </a:r>
            <a:r>
              <a:rPr lang="es-CR" sz="1400" dirty="0" smtClean="0">
                <a:latin typeface="Arial"/>
                <a:ea typeface="Calibri"/>
                <a:cs typeface="Times New Roman"/>
              </a:rPr>
              <a:t>= 1.2 </a:t>
            </a:r>
            <a:r>
              <a:rPr lang="es-CR" sz="1400" dirty="0" err="1" smtClean="0">
                <a:latin typeface="Arial"/>
                <a:ea typeface="Calibri"/>
                <a:cs typeface="Times New Roman"/>
              </a:rPr>
              <a:t>nm</a:t>
            </a:r>
            <a:r>
              <a:rPr lang="es-CR" sz="1400" dirty="0" smtClean="0">
                <a:latin typeface="Arial"/>
                <a:ea typeface="Calibri"/>
                <a:cs typeface="Times New Roman"/>
              </a:rPr>
              <a:t>, </a:t>
            </a:r>
            <a:r>
              <a:rPr lang="es-CR" sz="1400" dirty="0" smtClean="0">
                <a:latin typeface="Arial"/>
                <a:ea typeface="Calibri"/>
                <a:cs typeface="Times New Roman"/>
                <a:sym typeface="Symbol"/>
              </a:rPr>
              <a:t> = 0.2)</a:t>
            </a:r>
            <a:endParaRPr lang="es-CR" sz="1400" dirty="0" smtClean="0">
              <a:latin typeface="Arial"/>
              <a:ea typeface="Calibri"/>
              <a:cs typeface="Times New Roman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649992" y="5373216"/>
            <a:ext cx="1165447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R" sz="1400" dirty="0" smtClean="0">
                <a:latin typeface="Times New Roman"/>
                <a:ea typeface="Calibri"/>
                <a:cs typeface="Times New Roman"/>
                <a:sym typeface="Symbol"/>
              </a:rPr>
              <a:t>(</a:t>
            </a:r>
            <a:r>
              <a:rPr lang="es-CR" sz="1400" i="1" dirty="0" err="1" smtClean="0">
                <a:latin typeface="Times New Roman"/>
                <a:ea typeface="Calibri"/>
                <a:cs typeface="Times New Roman"/>
                <a:sym typeface="Symbol"/>
              </a:rPr>
              <a:t>r</a:t>
            </a:r>
            <a:r>
              <a:rPr lang="es-CR" sz="1400" i="1" baseline="-25000" dirty="0" err="1" smtClean="0">
                <a:latin typeface="Times New Roman"/>
                <a:ea typeface="Calibri"/>
                <a:cs typeface="Times New Roman"/>
                <a:sym typeface="Symbol"/>
              </a:rPr>
              <a:t>c</a:t>
            </a:r>
            <a:r>
              <a:rPr lang="es-CR" sz="1400" dirty="0" smtClean="0">
                <a:latin typeface="Times New Roman"/>
                <a:ea typeface="Calibri"/>
                <a:cs typeface="Times New Roman"/>
              </a:rPr>
              <a:t> </a:t>
            </a:r>
            <a:r>
              <a:rPr lang="es-CR" sz="1400" dirty="0" smtClean="0">
                <a:latin typeface="Arial"/>
                <a:ea typeface="Calibri"/>
                <a:cs typeface="Times New Roman"/>
              </a:rPr>
              <a:t>= 1.0 </a:t>
            </a:r>
            <a:r>
              <a:rPr lang="es-CR" sz="1400" dirty="0" err="1" smtClean="0">
                <a:latin typeface="Arial"/>
                <a:ea typeface="Calibri"/>
                <a:cs typeface="Times New Roman"/>
              </a:rPr>
              <a:t>nm</a:t>
            </a:r>
            <a:r>
              <a:rPr lang="es-CR" sz="1400" dirty="0" smtClean="0">
                <a:latin typeface="Arial"/>
                <a:ea typeface="Calibri"/>
                <a:cs typeface="Times New Roman"/>
                <a:sym typeface="Symbol"/>
              </a:rPr>
              <a:t>)</a:t>
            </a:r>
            <a:endParaRPr lang="es-CR" sz="1400" dirty="0" smtClean="0">
              <a:latin typeface="Arial"/>
              <a:ea typeface="Calibri"/>
              <a:cs typeface="Times New Roman"/>
            </a:endParaRPr>
          </a:p>
        </p:txBody>
      </p:sp>
      <p:pic>
        <p:nvPicPr>
          <p:cNvPr id="22" name="21 Imagen" descr="water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68190" y="2030431"/>
            <a:ext cx="530180" cy="360040"/>
          </a:xfrm>
          <a:prstGeom prst="rect">
            <a:avLst/>
          </a:prstGeom>
        </p:spPr>
      </p:pic>
      <p:pic>
        <p:nvPicPr>
          <p:cNvPr id="23" name="22 Imagen" descr="water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999541">
            <a:off x="5533280" y="1672830"/>
            <a:ext cx="530180" cy="360040"/>
          </a:xfrm>
          <a:prstGeom prst="rect">
            <a:avLst/>
          </a:prstGeom>
        </p:spPr>
      </p:pic>
      <p:pic>
        <p:nvPicPr>
          <p:cNvPr id="24" name="23 Imagen" descr="water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034688">
            <a:off x="5061070" y="1659461"/>
            <a:ext cx="530180" cy="360040"/>
          </a:xfrm>
          <a:prstGeom prst="rect">
            <a:avLst/>
          </a:prstGeom>
        </p:spPr>
      </p:pic>
      <p:sp>
        <p:nvSpPr>
          <p:cNvPr id="25" name="24 Arco"/>
          <p:cNvSpPr/>
          <p:nvPr/>
        </p:nvSpPr>
        <p:spPr>
          <a:xfrm rot="9472553">
            <a:off x="4406517" y="2959682"/>
            <a:ext cx="721687" cy="791885"/>
          </a:xfrm>
          <a:prstGeom prst="arc">
            <a:avLst>
              <a:gd name="adj1" fmla="val 15702272"/>
              <a:gd name="adj2" fmla="val 2808419"/>
            </a:avLst>
          </a:prstGeom>
          <a:ln w="1905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26" name="25 Imagen" descr="hexa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20072" y="3044487"/>
            <a:ext cx="1031533" cy="1174192"/>
          </a:xfrm>
          <a:prstGeom prst="rect">
            <a:avLst/>
          </a:prstGeom>
        </p:spPr>
      </p:pic>
      <p:pic>
        <p:nvPicPr>
          <p:cNvPr id="27" name="26 Imagen" descr="par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60232" y="2996952"/>
            <a:ext cx="936427" cy="1181507"/>
          </a:xfrm>
          <a:prstGeom prst="rect">
            <a:avLst/>
          </a:prstGeom>
        </p:spPr>
      </p:pic>
      <p:pic>
        <p:nvPicPr>
          <p:cNvPr id="39" name="38 Imagen" descr="tetra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14666" y="2996952"/>
            <a:ext cx="1049822" cy="11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7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/>
      <p:bldP spid="21" grpId="0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dirty="0"/>
              <a:t>Simulación del comportamiento </a:t>
            </a:r>
            <a:r>
              <a:rPr lang="es-ES" sz="2400" dirty="0" smtClean="0"/>
              <a:t>de una </a:t>
            </a:r>
            <a:r>
              <a:rPr lang="es-ES" sz="2400" dirty="0"/>
              <a:t>membrana de nanotubos de carbono utilizando dinámica molecular</a:t>
            </a:r>
            <a:r>
              <a:rPr lang="es-ES" sz="2400" kern="0" dirty="0" smtClean="0"/>
              <a:t/>
            </a:r>
            <a:br>
              <a:rPr lang="es-ES" sz="2400" kern="0" dirty="0" smtClean="0"/>
            </a:br>
            <a:endParaRPr lang="es-ES" sz="2400" kern="0" dirty="0"/>
          </a:p>
        </p:txBody>
      </p:sp>
      <p:pic>
        <p:nvPicPr>
          <p:cNvPr id="3" name="2 Imagen" descr="memgen-solv-3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354" y="1700808"/>
            <a:ext cx="5297434" cy="5077978"/>
          </a:xfrm>
          <a:prstGeom prst="rect">
            <a:avLst/>
          </a:prstGeom>
        </p:spPr>
      </p:pic>
      <p:sp>
        <p:nvSpPr>
          <p:cNvPr id="4" name="3 Arco"/>
          <p:cNvSpPr/>
          <p:nvPr/>
        </p:nvSpPr>
        <p:spPr>
          <a:xfrm>
            <a:off x="3919158" y="1844928"/>
            <a:ext cx="684000" cy="936000"/>
          </a:xfrm>
          <a:prstGeom prst="arc">
            <a:avLst>
              <a:gd name="adj1" fmla="val 16200000"/>
              <a:gd name="adj2" fmla="val 2829192"/>
            </a:avLst>
          </a:prstGeom>
          <a:ln w="1905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5364088" y="1700808"/>
          <a:ext cx="25717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" name="Equation" r:id="rId5" imgW="2006600" imgH="609600" progId="Equation.DSMT4">
                  <p:embed/>
                </p:oleObj>
              </mc:Choice>
              <mc:Fallback>
                <p:oleObj name="Equation" r:id="rId5" imgW="20066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1700808"/>
                        <a:ext cx="257175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6 Tabla"/>
          <p:cNvGraphicFramePr>
            <a:graphicFrameLocks noGrp="1"/>
          </p:cNvGraphicFramePr>
          <p:nvPr/>
        </p:nvGraphicFramePr>
        <p:xfrm>
          <a:off x="4644008" y="2866264"/>
          <a:ext cx="4392488" cy="490728"/>
        </p:xfrm>
        <a:graphic>
          <a:graphicData uri="http://schemas.openxmlformats.org/drawingml/2006/table">
            <a:tbl>
              <a:tblPr/>
              <a:tblGrid>
                <a:gridCol w="936104"/>
                <a:gridCol w="1872208"/>
                <a:gridCol w="1584176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baseline="0" dirty="0" err="1" smtClean="0">
                          <a:latin typeface="Arial"/>
                          <a:ea typeface="Calibri"/>
                          <a:cs typeface="Times New Roman"/>
                        </a:rPr>
                        <a:t>Grafeno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</a:t>
                      </a:r>
                      <a:r>
                        <a:rPr lang="es-CR" sz="1400" i="1" baseline="-25000" dirty="0">
                          <a:latin typeface="Times New Roman"/>
                          <a:ea typeface="Calibri"/>
                          <a:cs typeface="Times New Roman"/>
                        </a:rPr>
                        <a:t>CO</a:t>
                      </a:r>
                      <a:r>
                        <a:rPr lang="es-CR" sz="1400" dirty="0">
                          <a:latin typeface="Times New Roman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= </a:t>
                      </a:r>
                      <a:r>
                        <a:rPr lang="es-CR" sz="1200" dirty="0" smtClean="0">
                          <a:latin typeface="Arial"/>
                          <a:ea typeface="Calibri"/>
                          <a:cs typeface="Times New Roman"/>
                        </a:rPr>
                        <a:t>1.6401 </a:t>
                      </a:r>
                      <a:r>
                        <a:rPr lang="es-CR" sz="1200" dirty="0" err="1">
                          <a:latin typeface="Arial"/>
                          <a:ea typeface="Calibri"/>
                          <a:cs typeface="Times New Roman"/>
                        </a:rPr>
                        <a:t>kJ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 mol</a:t>
                      </a:r>
                      <a:r>
                        <a:rPr lang="es-CR" sz="1200" baseline="30000" dirty="0">
                          <a:latin typeface="Arial"/>
                          <a:ea typeface="Calibri"/>
                          <a:cs typeface="Times New Roman"/>
                        </a:rPr>
                        <a:t>-1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</a:t>
                      </a:r>
                      <a:r>
                        <a:rPr lang="es-CR" sz="1400" i="1" baseline="-25000" dirty="0">
                          <a:latin typeface="Times New Roman"/>
                          <a:ea typeface="Calibri"/>
                          <a:cs typeface="Times New Roman"/>
                        </a:rPr>
                        <a:t>CO</a:t>
                      </a:r>
                      <a:r>
                        <a:rPr lang="es-CR" sz="1400" dirty="0">
                          <a:latin typeface="Times New Roman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=  </a:t>
                      </a:r>
                      <a:r>
                        <a:rPr lang="es-CR" sz="1200" dirty="0" smtClean="0">
                          <a:latin typeface="Arial"/>
                          <a:ea typeface="Calibri"/>
                          <a:cs typeface="Times New Roman"/>
                        </a:rPr>
                        <a:t>0.3190  </a:t>
                      </a:r>
                      <a:r>
                        <a:rPr lang="es-CR" sz="1200" dirty="0" err="1">
                          <a:latin typeface="Arial"/>
                          <a:ea typeface="Calibri"/>
                          <a:cs typeface="Times New Roman"/>
                        </a:rPr>
                        <a:t>nm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</a:t>
                      </a:r>
                      <a:r>
                        <a:rPr lang="es-CR" sz="1400" i="1" baseline="-25000" dirty="0">
                          <a:latin typeface="Times New Roman"/>
                          <a:ea typeface="Calibri"/>
                          <a:cs typeface="Times New Roman"/>
                        </a:rPr>
                        <a:t>CH</a:t>
                      </a:r>
                      <a:r>
                        <a:rPr lang="es-CR" sz="1400" dirty="0">
                          <a:latin typeface="Times New Roman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=   0.0 </a:t>
                      </a:r>
                      <a:r>
                        <a:rPr lang="es-CR" sz="1200" dirty="0" err="1">
                          <a:latin typeface="Arial"/>
                          <a:ea typeface="Calibri"/>
                          <a:cs typeface="Times New Roman"/>
                        </a:rPr>
                        <a:t>kJ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 mol</a:t>
                      </a:r>
                      <a:r>
                        <a:rPr lang="es-CR" sz="1200" baseline="30000" dirty="0">
                          <a:latin typeface="Arial"/>
                          <a:ea typeface="Calibri"/>
                          <a:cs typeface="Times New Roman"/>
                        </a:rPr>
                        <a:t>-1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</a:t>
                      </a:r>
                      <a:r>
                        <a:rPr lang="es-CR" sz="1400" i="1" baseline="-25000" dirty="0">
                          <a:latin typeface="Times New Roman"/>
                          <a:ea typeface="Calibri"/>
                          <a:cs typeface="Times New Roman"/>
                        </a:rPr>
                        <a:t>CH</a:t>
                      </a:r>
                      <a:r>
                        <a:rPr lang="es-CR" sz="1400" dirty="0">
                          <a:latin typeface="Times New Roman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CR" sz="1200" dirty="0">
                          <a:latin typeface="Arial"/>
                          <a:ea typeface="Calibri"/>
                          <a:cs typeface="Times New Roman"/>
                        </a:rPr>
                        <a:t>=  0.0 </a:t>
                      </a:r>
                      <a:r>
                        <a:rPr lang="es-CR" sz="1200" dirty="0" err="1">
                          <a:latin typeface="Arial"/>
                          <a:ea typeface="Calibri"/>
                          <a:cs typeface="Times New Roman"/>
                        </a:rPr>
                        <a:t>nm</a:t>
                      </a:r>
                      <a:endParaRPr lang="es-C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7 CuadroTexto"/>
          <p:cNvSpPr txBox="1"/>
          <p:nvPr/>
        </p:nvSpPr>
        <p:spPr>
          <a:xfrm>
            <a:off x="4967333" y="2545159"/>
            <a:ext cx="3733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1400" dirty="0" smtClean="0"/>
              <a:t>Parámetros para la interacción agua-</a:t>
            </a:r>
            <a:r>
              <a:rPr lang="es-CR" sz="1400" dirty="0" err="1" smtClean="0"/>
              <a:t>grafeno</a:t>
            </a:r>
            <a:endParaRPr lang="es-CR" sz="1400" dirty="0" smtClean="0"/>
          </a:p>
        </p:txBody>
      </p:sp>
      <p:sp>
        <p:nvSpPr>
          <p:cNvPr id="9" name="8 Rectángulo"/>
          <p:cNvSpPr/>
          <p:nvPr/>
        </p:nvSpPr>
        <p:spPr>
          <a:xfrm>
            <a:off x="8061435" y="1894798"/>
            <a:ext cx="924357" cy="30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R" sz="1200" i="1" dirty="0" err="1" smtClean="0">
                <a:latin typeface="Times New Roman"/>
                <a:ea typeface="Calibri"/>
                <a:cs typeface="Times New Roman"/>
                <a:sym typeface="Symbol"/>
              </a:rPr>
              <a:t>r</a:t>
            </a:r>
            <a:r>
              <a:rPr lang="es-CR" sz="1200" i="1" baseline="-25000" dirty="0" err="1" smtClean="0">
                <a:latin typeface="Times New Roman"/>
                <a:ea typeface="Calibri"/>
                <a:cs typeface="Times New Roman"/>
                <a:sym typeface="Symbol"/>
              </a:rPr>
              <a:t>c</a:t>
            </a:r>
            <a:r>
              <a:rPr lang="es-CR" sz="1200" dirty="0" smtClean="0">
                <a:latin typeface="Times New Roman"/>
                <a:ea typeface="Calibri"/>
                <a:cs typeface="Times New Roman"/>
              </a:rPr>
              <a:t> </a:t>
            </a:r>
            <a:r>
              <a:rPr lang="es-CR" sz="1200" dirty="0" smtClean="0">
                <a:latin typeface="Arial"/>
                <a:ea typeface="Calibri"/>
                <a:cs typeface="Times New Roman"/>
              </a:rPr>
              <a:t>= 1.0 </a:t>
            </a:r>
            <a:r>
              <a:rPr lang="es-CR" sz="1200" dirty="0" err="1" smtClean="0">
                <a:latin typeface="Arial"/>
                <a:ea typeface="Calibri"/>
                <a:cs typeface="Times New Roman"/>
              </a:rPr>
              <a:t>nm</a:t>
            </a:r>
            <a:endParaRPr lang="es-CR" sz="1200" dirty="0" smtClean="0">
              <a:latin typeface="Arial"/>
              <a:ea typeface="Calibri"/>
              <a:cs typeface="Times New Roman"/>
            </a:endParaRPr>
          </a:p>
        </p:txBody>
      </p:sp>
      <p:sp>
        <p:nvSpPr>
          <p:cNvPr id="10" name="9 Elipse">
            <a:hlinkClick r:id="rId7" action="ppaction://hlinkfile"/>
          </p:cNvPr>
          <p:cNvSpPr/>
          <p:nvPr/>
        </p:nvSpPr>
        <p:spPr>
          <a:xfrm>
            <a:off x="8589946" y="142798"/>
            <a:ext cx="266328" cy="288032"/>
          </a:xfrm>
          <a:prstGeom prst="ellipse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10 Elipse">
            <a:hlinkClick r:id="rId8" action="ppaction://hlinkfile"/>
          </p:cNvPr>
          <p:cNvSpPr/>
          <p:nvPr/>
        </p:nvSpPr>
        <p:spPr>
          <a:xfrm>
            <a:off x="8589946" y="631805"/>
            <a:ext cx="266328" cy="288032"/>
          </a:xfrm>
          <a:prstGeom prst="ellipse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11 Elipse">
            <a:hlinkClick r:id="rId9" action="ppaction://hlinkfile"/>
          </p:cNvPr>
          <p:cNvSpPr/>
          <p:nvPr/>
        </p:nvSpPr>
        <p:spPr>
          <a:xfrm>
            <a:off x="8601644" y="1124744"/>
            <a:ext cx="266328" cy="288032"/>
          </a:xfrm>
          <a:prstGeom prst="ellipse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2858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1590205"/>
            <a:ext cx="4248471" cy="252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235" y="1700808"/>
            <a:ext cx="4392488" cy="248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29 Imagen" descr="cnt3-rad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941168"/>
            <a:ext cx="1008063" cy="1028700"/>
          </a:xfrm>
          <a:prstGeom prst="rect">
            <a:avLst/>
          </a:prstGeom>
          <a:noFill/>
        </p:spPr>
      </p:pic>
      <p:pic>
        <p:nvPicPr>
          <p:cNvPr id="7" name="30 Imagen" descr="cnt3-axi.bmp"/>
          <p:cNvPicPr/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1848015" y="4419515"/>
            <a:ext cx="1176020" cy="2219325"/>
          </a:xfrm>
          <a:prstGeom prst="rect">
            <a:avLst/>
          </a:prstGeom>
        </p:spPr>
      </p:pic>
      <p:graphicFrame>
        <p:nvGraphicFramePr>
          <p:cNvPr id="8" name="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377260"/>
              </p:ext>
            </p:extLst>
          </p:nvPr>
        </p:nvGraphicFramePr>
        <p:xfrm>
          <a:off x="4499992" y="4140124"/>
          <a:ext cx="3168352" cy="255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4" name="SPW 12.0 Graph" r:id="rId7" imgW="5305096" imgH="4276644" progId="SigmaPlotGraphicObject.11">
                  <p:embed/>
                </p:oleObj>
              </mc:Choice>
              <mc:Fallback>
                <p:oleObj name="SPW 12.0 Graph" r:id="rId7" imgW="5305096" imgH="4276644" progId="SigmaPlotGraphicObjec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4140124"/>
                        <a:ext cx="3168352" cy="2554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8 Imagen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63" y="4582522"/>
            <a:ext cx="561113" cy="406904"/>
          </a:xfrm>
          <a:prstGeom prst="rect">
            <a:avLst/>
          </a:prstGeom>
        </p:spPr>
      </p:pic>
      <p:cxnSp>
        <p:nvCxnSpPr>
          <p:cNvPr id="10" name="9 Conector recto de flecha"/>
          <p:cNvCxnSpPr/>
          <p:nvPr/>
        </p:nvCxnSpPr>
        <p:spPr>
          <a:xfrm flipV="1">
            <a:off x="5739782" y="5056817"/>
            <a:ext cx="131331" cy="948676"/>
          </a:xfrm>
          <a:prstGeom prst="straightConnector1">
            <a:avLst/>
          </a:prstGeom>
          <a:ln w="19050">
            <a:solidFill>
              <a:srgbClr val="0070C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dirty="0"/>
              <a:t>Simulación del comportamiento </a:t>
            </a:r>
            <a:r>
              <a:rPr lang="es-ES" sz="2400" dirty="0" smtClean="0"/>
              <a:t>de una </a:t>
            </a:r>
            <a:r>
              <a:rPr lang="es-ES" sz="2400" dirty="0"/>
              <a:t>membrana de nanotubos de carbono utilizando dinámica molecular</a:t>
            </a:r>
            <a:r>
              <a:rPr lang="es-ES" sz="2400" kern="0" dirty="0" smtClean="0"/>
              <a:t/>
            </a:r>
            <a:br>
              <a:rPr lang="es-ES" sz="2400" kern="0" dirty="0" smtClean="0"/>
            </a:br>
            <a:endParaRPr lang="es-ES" sz="2400" kern="0" dirty="0"/>
          </a:p>
        </p:txBody>
      </p:sp>
    </p:spTree>
    <p:extLst>
      <p:ext uri="{BB962C8B-B14F-4D97-AF65-F5344CB8AC3E}">
        <p14:creationId xmlns:p14="http://schemas.microsoft.com/office/powerpoint/2010/main" val="36130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83568" y="44624"/>
            <a:ext cx="7848872" cy="1412875"/>
          </a:xfrm>
        </p:spPr>
        <p:txBody>
          <a:bodyPr/>
          <a:lstStyle/>
          <a:p>
            <a:pPr algn="ctr"/>
            <a:r>
              <a:rPr lang="es-CR" dirty="0" smtClean="0"/>
              <a:t> Software y Códigos para las Simulaciones</a:t>
            </a:r>
            <a:endParaRPr lang="es-CR" dirty="0"/>
          </a:p>
        </p:txBody>
      </p:sp>
      <p:sp>
        <p:nvSpPr>
          <p:cNvPr id="6" name="5 CuadroTexto"/>
          <p:cNvSpPr txBox="1"/>
          <p:nvPr/>
        </p:nvSpPr>
        <p:spPr>
          <a:xfrm>
            <a:off x="179512" y="2204864"/>
            <a:ext cx="87129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algn="just">
              <a:buClr>
                <a:schemeClr val="accent1"/>
              </a:buClr>
              <a:buFont typeface="Arial" pitchFamily="34" charset="0"/>
              <a:buChar char="•"/>
            </a:pPr>
            <a:r>
              <a:rPr lang="es-CR" sz="2000" dirty="0" smtClean="0"/>
              <a:t>Dinámica Molecular: </a:t>
            </a:r>
            <a:r>
              <a:rPr lang="es-CR" sz="2000" i="1" dirty="0" err="1" smtClean="0"/>
              <a:t>Lammps</a:t>
            </a:r>
            <a:r>
              <a:rPr lang="es-CR" sz="2000" i="1" dirty="0" smtClean="0"/>
              <a:t> (</a:t>
            </a:r>
            <a:r>
              <a:rPr lang="en-US" sz="2000" i="1" dirty="0" smtClean="0"/>
              <a:t>Large-scale Atomic/Molecular Massively Parallel Simulator)</a:t>
            </a:r>
            <a:r>
              <a:rPr lang="en-US" sz="2000" dirty="0" smtClean="0"/>
              <a:t>, Sandia National Laboratories (US Department of Energy laboratory)</a:t>
            </a:r>
            <a:r>
              <a:rPr lang="es-CR" sz="2000" dirty="0" smtClean="0"/>
              <a:t>.</a:t>
            </a:r>
          </a:p>
          <a:p>
            <a:pPr marL="176213" indent="-176213" algn="just">
              <a:buClr>
                <a:schemeClr val="accent1"/>
              </a:buClr>
              <a:buFont typeface="Arial" pitchFamily="34" charset="0"/>
              <a:buChar char="•"/>
            </a:pPr>
            <a:endParaRPr lang="es-CR" sz="2000" dirty="0" smtClean="0"/>
          </a:p>
          <a:p>
            <a:pPr marL="176213" indent="-176213" algn="just">
              <a:buClr>
                <a:schemeClr val="accent1"/>
              </a:buClr>
              <a:buFont typeface="Arial" pitchFamily="34" charset="0"/>
              <a:buChar char="•"/>
            </a:pPr>
            <a:r>
              <a:rPr lang="es-CR" sz="2000" dirty="0" smtClean="0"/>
              <a:t>Diseño de la membrana, imágenes y videos: </a:t>
            </a:r>
            <a:r>
              <a:rPr lang="es-CR" sz="2000" i="1" dirty="0" smtClean="0"/>
              <a:t>VMD (Visual Molecular Dynamics), </a:t>
            </a:r>
            <a:r>
              <a:rPr lang="en-US" sz="2000" dirty="0" smtClean="0"/>
              <a:t>University of Illinois at Urbana-Champaign, USA.</a:t>
            </a:r>
          </a:p>
          <a:p>
            <a:pPr marL="176213" indent="-176213" algn="just">
              <a:buClr>
                <a:schemeClr val="accent1"/>
              </a:buClr>
              <a:buFont typeface="Arial" pitchFamily="34" charset="0"/>
              <a:buChar char="•"/>
            </a:pPr>
            <a:endParaRPr lang="en-US" sz="2000" dirty="0" smtClean="0"/>
          </a:p>
          <a:p>
            <a:pPr marL="176213" indent="-176213" algn="just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 dirty="0" err="1" smtClean="0"/>
              <a:t>Estructuras</a:t>
            </a:r>
            <a:r>
              <a:rPr lang="en-US" sz="2000" dirty="0" smtClean="0"/>
              <a:t> de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contaminantes</a:t>
            </a:r>
            <a:r>
              <a:rPr lang="en-US" sz="2000" dirty="0" smtClean="0"/>
              <a:t>, de </a:t>
            </a:r>
            <a:r>
              <a:rPr lang="en-US" sz="2000" dirty="0" err="1" smtClean="0"/>
              <a:t>los</a:t>
            </a:r>
            <a:r>
              <a:rPr lang="en-US" sz="2000" dirty="0" smtClean="0"/>
              <a:t> SWCNT y </a:t>
            </a:r>
            <a:r>
              <a:rPr lang="en-US" sz="2000" dirty="0" err="1" smtClean="0"/>
              <a:t>diseño</a:t>
            </a:r>
            <a:r>
              <a:rPr lang="en-US" sz="2000" dirty="0" smtClean="0"/>
              <a:t> de la </a:t>
            </a:r>
            <a:r>
              <a:rPr lang="en-US" sz="2000" dirty="0" err="1" smtClean="0"/>
              <a:t>membrana</a:t>
            </a:r>
            <a:r>
              <a:rPr lang="en-US" sz="2000" dirty="0" smtClean="0"/>
              <a:t>: </a:t>
            </a:r>
            <a:r>
              <a:rPr lang="en-US" sz="2000" i="1" dirty="0" err="1" smtClean="0"/>
              <a:t>Hyperchem</a:t>
            </a:r>
            <a:r>
              <a:rPr lang="en-US" sz="2000" dirty="0" smtClean="0"/>
              <a:t>, Hypercube, Inc, USA.</a:t>
            </a:r>
          </a:p>
          <a:p>
            <a:pPr marL="176213" indent="-176213" algn="just">
              <a:buClr>
                <a:schemeClr val="accent1"/>
              </a:buClr>
              <a:buFont typeface="Arial" pitchFamily="34" charset="0"/>
              <a:buChar char="•"/>
            </a:pPr>
            <a:endParaRPr lang="en-US" sz="2000" dirty="0"/>
          </a:p>
          <a:p>
            <a:pPr marL="176213" indent="-176213" algn="just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 dirty="0" err="1" smtClean="0"/>
              <a:t>Cálculo</a:t>
            </a:r>
            <a:r>
              <a:rPr lang="en-US" sz="2000" dirty="0" smtClean="0"/>
              <a:t> de </a:t>
            </a:r>
            <a:r>
              <a:rPr lang="en-US" sz="2000" dirty="0" err="1" smtClean="0"/>
              <a:t>cargas</a:t>
            </a:r>
            <a:r>
              <a:rPr lang="en-US" sz="2000" dirty="0" smtClean="0"/>
              <a:t> </a:t>
            </a:r>
            <a:r>
              <a:rPr lang="en-US" sz="2000" dirty="0" err="1" smtClean="0"/>
              <a:t>parciales</a:t>
            </a:r>
            <a:r>
              <a:rPr lang="en-US" sz="2000" dirty="0" smtClean="0"/>
              <a:t> </a:t>
            </a:r>
            <a:r>
              <a:rPr lang="en-US" sz="2000" dirty="0" err="1" smtClean="0"/>
              <a:t>mediante</a:t>
            </a:r>
            <a:r>
              <a:rPr lang="en-US" sz="2000" dirty="0" smtClean="0"/>
              <a:t> DFT</a:t>
            </a:r>
            <a:r>
              <a:rPr lang="en-US" sz="2000" dirty="0"/>
              <a:t>: The General Atomic and Molecular Electronic Structure System (GAMESS), ver. </a:t>
            </a:r>
            <a:r>
              <a:rPr lang="en-US" sz="2000" dirty="0" err="1"/>
              <a:t>Dic</a:t>
            </a:r>
            <a:r>
              <a:rPr lang="en-US" sz="2000" dirty="0"/>
              <a:t> 5-2014, Iowa State </a:t>
            </a:r>
            <a:r>
              <a:rPr lang="en-US" sz="2000" dirty="0" smtClean="0"/>
              <a:t>University, USA.</a:t>
            </a:r>
            <a:endParaRPr lang="es-CR" sz="2000" dirty="0" smtClean="0"/>
          </a:p>
          <a:p>
            <a:pPr algn="ctr"/>
            <a:endParaRPr lang="es-CR" sz="2000" dirty="0"/>
          </a:p>
        </p:txBody>
      </p:sp>
    </p:spTree>
    <p:extLst>
      <p:ext uri="{BB962C8B-B14F-4D97-AF65-F5344CB8AC3E}">
        <p14:creationId xmlns:p14="http://schemas.microsoft.com/office/powerpoint/2010/main" val="275184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683568" y="-27384"/>
            <a:ext cx="7848872" cy="1412875"/>
          </a:xfrm>
        </p:spPr>
        <p:txBody>
          <a:bodyPr/>
          <a:lstStyle/>
          <a:p>
            <a:pPr algn="ctr"/>
            <a:r>
              <a:rPr lang="es-CR" dirty="0" smtClean="0"/>
              <a:t>Agradecimiento</a:t>
            </a:r>
            <a:endParaRPr lang="es-CR" dirty="0"/>
          </a:p>
        </p:txBody>
      </p:sp>
      <p:sp>
        <p:nvSpPr>
          <p:cNvPr id="5" name="4 CuadroTexto"/>
          <p:cNvSpPr txBox="1"/>
          <p:nvPr/>
        </p:nvSpPr>
        <p:spPr>
          <a:xfrm>
            <a:off x="179512" y="2498120"/>
            <a:ext cx="87129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algn="just">
              <a:buClr>
                <a:schemeClr val="accent1"/>
              </a:buClr>
              <a:buFont typeface="Arial" pitchFamily="34" charset="0"/>
              <a:buChar char="•"/>
            </a:pPr>
            <a:r>
              <a:rPr lang="es-CR" sz="2000" dirty="0" smtClean="0"/>
              <a:t>Centro de Investigación en Computación (CIC), Programa </a:t>
            </a:r>
            <a:r>
              <a:rPr lang="es-CR" sz="2000" dirty="0" err="1" smtClean="0"/>
              <a:t>eScience</a:t>
            </a:r>
            <a:r>
              <a:rPr lang="es-CR" sz="2000" dirty="0" smtClean="0"/>
              <a:t>, Instituto Tecnológico de Costa Rica.</a:t>
            </a:r>
          </a:p>
          <a:p>
            <a:pPr algn="just">
              <a:buClr>
                <a:schemeClr val="accent1"/>
              </a:buClr>
              <a:buFont typeface="Arial" pitchFamily="34" charset="0"/>
              <a:buChar char="•"/>
            </a:pPr>
            <a:endParaRPr lang="es-CR" sz="2000" dirty="0" smtClean="0"/>
          </a:p>
          <a:p>
            <a:pPr marL="176213" indent="-176213" algn="just">
              <a:buClr>
                <a:schemeClr val="accent1"/>
              </a:buClr>
              <a:buFont typeface="Arial" pitchFamily="34" charset="0"/>
              <a:buChar char="•"/>
            </a:pPr>
            <a:r>
              <a:rPr lang="es-CR" sz="2000" dirty="0" smtClean="0"/>
              <a:t>Co-Laboratorio </a:t>
            </a:r>
            <a:r>
              <a:rPr lang="es-CR" sz="2000" dirty="0" smtClean="0"/>
              <a:t>Nacional de Computación Avanzada (CNCA)-Centro Nacional de Alta Tecnología (</a:t>
            </a:r>
            <a:r>
              <a:rPr lang="es-CR" sz="2000" dirty="0" err="1" smtClean="0"/>
              <a:t>CeNAT</a:t>
            </a:r>
            <a:r>
              <a:rPr lang="es-CR" sz="2000" dirty="0" smtClean="0"/>
              <a:t>), Costa Rica.</a:t>
            </a:r>
          </a:p>
          <a:p>
            <a:pPr algn="ctr"/>
            <a:endParaRPr lang="es-CR" sz="2000" dirty="0"/>
          </a:p>
        </p:txBody>
      </p:sp>
    </p:spTree>
    <p:extLst>
      <p:ext uri="{BB962C8B-B14F-4D97-AF65-F5344CB8AC3E}">
        <p14:creationId xmlns:p14="http://schemas.microsoft.com/office/powerpoint/2010/main" val="195683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14363" y="455464"/>
            <a:ext cx="7158037" cy="980827"/>
          </a:xfrm>
        </p:spPr>
        <p:txBody>
          <a:bodyPr/>
          <a:lstStyle/>
          <a:p>
            <a:pPr algn="ctr"/>
            <a:r>
              <a:rPr lang="es-CR" dirty="0" smtClean="0"/>
              <a:t>Química Computacional</a:t>
            </a:r>
            <a:r>
              <a:rPr lang="es-CR" dirty="0" smtClean="0"/>
              <a:t> </a:t>
            </a:r>
            <a:endParaRPr lang="es-CR" dirty="0"/>
          </a:p>
        </p:txBody>
      </p:sp>
      <p:sp>
        <p:nvSpPr>
          <p:cNvPr id="14" name="13 Triángulo isósceles"/>
          <p:cNvSpPr/>
          <p:nvPr/>
        </p:nvSpPr>
        <p:spPr>
          <a:xfrm>
            <a:off x="2508907" y="2276872"/>
            <a:ext cx="4295341" cy="38884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CuadroTexto"/>
          <p:cNvSpPr txBox="1"/>
          <p:nvPr/>
        </p:nvSpPr>
        <p:spPr>
          <a:xfrm>
            <a:off x="3486529" y="4365104"/>
            <a:ext cx="2406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 smtClean="0"/>
              <a:t>Química</a:t>
            </a:r>
          </a:p>
          <a:p>
            <a:pPr algn="ctr"/>
            <a:r>
              <a:rPr lang="es-ES" sz="2400" b="1" dirty="0" smtClean="0"/>
              <a:t>Computacional</a:t>
            </a:r>
            <a:endParaRPr lang="es-ES" sz="2400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192157" y="190754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/>
              <a:t>Predicción de resultados</a:t>
            </a:r>
            <a:endParaRPr lang="es-ES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6112768" y="6167045"/>
            <a:ext cx="3031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/>
              <a:t>Explicación de resultados</a:t>
            </a:r>
          </a:p>
          <a:p>
            <a:pPr algn="ctr"/>
            <a:r>
              <a:rPr lang="es-ES" b="1" dirty="0" smtClean="0"/>
              <a:t>experimentales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81481" y="6165304"/>
            <a:ext cx="282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/>
              <a:t>Verificación de modelos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s://scientia1.files.wordpress.com/2013/10/detalle-de-una-pantalla-en-la-_54388659060_51351706917_600_226.jpg?w=6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24944"/>
            <a:ext cx="5715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1014363" y="455464"/>
            <a:ext cx="7158037" cy="980827"/>
          </a:xfrm>
        </p:spPr>
        <p:txBody>
          <a:bodyPr/>
          <a:lstStyle/>
          <a:p>
            <a:pPr algn="ctr"/>
            <a:r>
              <a:rPr lang="es-CR" dirty="0" smtClean="0"/>
              <a:t>Química Computacional</a:t>
            </a:r>
            <a:r>
              <a:rPr lang="es-CR" dirty="0" smtClean="0"/>
              <a:t> </a:t>
            </a:r>
            <a:endParaRPr lang="es-CR" dirty="0"/>
          </a:p>
        </p:txBody>
      </p:sp>
      <p:sp>
        <p:nvSpPr>
          <p:cNvPr id="4" name="3 CuadroTexto"/>
          <p:cNvSpPr txBox="1"/>
          <p:nvPr/>
        </p:nvSpPr>
        <p:spPr>
          <a:xfrm>
            <a:off x="2339752" y="2046039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Premio Nobel de Química 2013</a:t>
            </a:r>
            <a:endParaRPr lang="es-ES" sz="2400" b="1" dirty="0"/>
          </a:p>
        </p:txBody>
      </p:sp>
      <p:sp>
        <p:nvSpPr>
          <p:cNvPr id="6" name="5 Rectángulo"/>
          <p:cNvSpPr/>
          <p:nvPr/>
        </p:nvSpPr>
        <p:spPr>
          <a:xfrm>
            <a:off x="1763688" y="5373216"/>
            <a:ext cx="6984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…por </a:t>
            </a:r>
            <a:r>
              <a:rPr lang="es-ES" dirty="0"/>
              <a:t>el desarrollo de modelos y programas informáticos que permiten entender y predecir el comportamiento de </a:t>
            </a:r>
            <a:r>
              <a:rPr lang="es-ES" dirty="0" smtClean="0"/>
              <a:t>procesos químicos complejos.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468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014363" y="455464"/>
            <a:ext cx="7158037" cy="980827"/>
          </a:xfrm>
        </p:spPr>
        <p:txBody>
          <a:bodyPr/>
          <a:lstStyle/>
          <a:p>
            <a:pPr algn="ctr"/>
            <a:r>
              <a:rPr lang="es-CR" dirty="0" smtClean="0"/>
              <a:t>Química Computacional</a:t>
            </a:r>
            <a:r>
              <a:rPr lang="es-CR" dirty="0" smtClean="0"/>
              <a:t> </a:t>
            </a:r>
            <a:endParaRPr lang="es-C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7504" y="1861173"/>
            <a:ext cx="777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Algunas experiencias en química computacional…..</a:t>
            </a:r>
            <a:endParaRPr lang="es-ES" sz="24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371901" y="2996952"/>
            <a:ext cx="8307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/>
              <a:t>Efecto de la funcionalización covalente terminal en la </a:t>
            </a:r>
            <a:r>
              <a:rPr lang="es-ES" sz="2000" dirty="0" smtClean="0"/>
              <a:t>distribución</a:t>
            </a:r>
          </a:p>
          <a:p>
            <a:pPr algn="ctr"/>
            <a:r>
              <a:rPr lang="es-ES" sz="2000" dirty="0" smtClean="0"/>
              <a:t>electrónica </a:t>
            </a:r>
            <a:r>
              <a:rPr lang="es-ES" sz="2000" dirty="0"/>
              <a:t>de nanotubos de carbono con dimensiones variables finitas</a:t>
            </a:r>
            <a:r>
              <a:rPr lang="es-ES" sz="2000" dirty="0" smtClean="0"/>
              <a:t>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23528" y="4581128"/>
            <a:ext cx="8307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/>
              <a:t>Simulación del comportamiento de </a:t>
            </a:r>
          </a:p>
          <a:p>
            <a:pPr algn="ctr"/>
            <a:r>
              <a:rPr lang="es-ES" sz="2000" dirty="0" smtClean="0"/>
              <a:t>una membrana de nanotubos de carbono utilizando dinámica molecular.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8726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kern="0" smtClean="0"/>
              <a:t>Efecto de la funcionalización covalente terminal en la distribución electrónica de nanotubos de carbono </a:t>
            </a:r>
            <a:br>
              <a:rPr lang="es-ES" sz="2400" kern="0" smtClean="0"/>
            </a:br>
            <a:endParaRPr lang="es-ES" sz="2400" kern="0" dirty="0"/>
          </a:p>
        </p:txBody>
      </p:sp>
      <p:pic>
        <p:nvPicPr>
          <p:cNvPr id="13" name="12 Imagen" descr="grafe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2925440"/>
            <a:ext cx="4417761" cy="1728192"/>
          </a:xfrm>
          <a:prstGeom prst="rect">
            <a:avLst/>
          </a:prstGeom>
        </p:spPr>
      </p:pic>
      <p:graphicFrame>
        <p:nvGraphicFramePr>
          <p:cNvPr id="14" name="13 Objeto"/>
          <p:cNvGraphicFramePr>
            <a:graphicFrameLocks noChangeAspect="1"/>
          </p:cNvGraphicFramePr>
          <p:nvPr/>
        </p:nvGraphicFramePr>
        <p:xfrm>
          <a:off x="1763688" y="4725640"/>
          <a:ext cx="1236137" cy="322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9" name="Equation" r:id="rId4" imgW="876240" imgH="228600" progId="Equation.DSMT4">
                  <p:embed/>
                </p:oleObj>
              </mc:Choice>
              <mc:Fallback>
                <p:oleObj name="Equation" r:id="rId4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725640"/>
                        <a:ext cx="1236137" cy="3224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674564" y="3284984"/>
          <a:ext cx="2333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0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564" y="3284984"/>
                        <a:ext cx="2333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971600" y="2781424"/>
          <a:ext cx="2143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1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781424"/>
                        <a:ext cx="21431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16 Rectángulo"/>
          <p:cNvSpPr/>
          <p:nvPr/>
        </p:nvSpPr>
        <p:spPr>
          <a:xfrm>
            <a:off x="2394868" y="3789536"/>
            <a:ext cx="10800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2116014" y="3731072"/>
          <a:ext cx="179387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" name="Equation" r:id="rId10" imgW="126720" imgH="177480" progId="Equation.DSMT4">
                  <p:embed/>
                </p:oleObj>
              </mc:Choice>
              <mc:Fallback>
                <p:oleObj name="Equation" r:id="rId10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014" y="3731072"/>
                        <a:ext cx="179387" cy="252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18 Conector recto de flecha"/>
          <p:cNvCxnSpPr/>
          <p:nvPr/>
        </p:nvCxnSpPr>
        <p:spPr>
          <a:xfrm flipV="1">
            <a:off x="2267744" y="4149576"/>
            <a:ext cx="432048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9"/>
          <p:cNvGraphicFramePr>
            <a:graphicFrameLocks noChangeAspect="1"/>
          </p:cNvGraphicFramePr>
          <p:nvPr/>
        </p:nvGraphicFramePr>
        <p:xfrm>
          <a:off x="509588" y="5194076"/>
          <a:ext cx="3027362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" name="Equation" r:id="rId12" imgW="2145960" imgH="431640" progId="Equation.DSMT4">
                  <p:embed/>
                </p:oleObj>
              </mc:Choice>
              <mc:Fallback>
                <p:oleObj name="Equation" r:id="rId12" imgW="2145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5194076"/>
                        <a:ext cx="3027362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20 Conector recto de flecha"/>
          <p:cNvCxnSpPr/>
          <p:nvPr/>
        </p:nvCxnSpPr>
        <p:spPr>
          <a:xfrm>
            <a:off x="3347864" y="32854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10"/>
          <p:cNvGraphicFramePr>
            <a:graphicFrameLocks noChangeAspect="1"/>
          </p:cNvGraphicFramePr>
          <p:nvPr/>
        </p:nvGraphicFramePr>
        <p:xfrm>
          <a:off x="3419872" y="3142109"/>
          <a:ext cx="10890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" name="Equation" r:id="rId14" imgW="774360" imgH="317160" progId="Equation.DSMT4">
                  <p:embed/>
                </p:oleObj>
              </mc:Choice>
              <mc:Fallback>
                <p:oleObj name="Equation" r:id="rId14" imgW="77436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3142109"/>
                        <a:ext cx="1089025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1"/>
          <p:cNvGraphicFramePr>
            <a:graphicFrameLocks noChangeAspect="1"/>
          </p:cNvGraphicFramePr>
          <p:nvPr/>
        </p:nvGraphicFramePr>
        <p:xfrm>
          <a:off x="1043608" y="6021536"/>
          <a:ext cx="22748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5" name="Equation" r:id="rId16" imgW="1612800" imgH="304560" progId="Equation.DSMT4">
                  <p:embed/>
                </p:oleObj>
              </mc:Choice>
              <mc:Fallback>
                <p:oleObj name="Equation" r:id="rId16" imgW="161280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6021536"/>
                        <a:ext cx="2274888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Picture 14" descr="http://www.astarmathsandphysics.com/a_level_physics_notes/materials/a_level_physics_notes_nanotubes_html_m62196236.gif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002962" y="2420888"/>
            <a:ext cx="3457470" cy="2160240"/>
          </a:xfrm>
          <a:prstGeom prst="rect">
            <a:avLst/>
          </a:prstGeom>
          <a:noFill/>
        </p:spPr>
      </p:pic>
      <p:graphicFrame>
        <p:nvGraphicFramePr>
          <p:cNvPr id="25" name="Object 12"/>
          <p:cNvGraphicFramePr>
            <a:graphicFrameLocks noChangeAspect="1"/>
          </p:cNvGraphicFramePr>
          <p:nvPr/>
        </p:nvGraphicFramePr>
        <p:xfrm>
          <a:off x="7236296" y="2852614"/>
          <a:ext cx="5715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6" name="Equation" r:id="rId19" imgW="406080" imgH="253800" progId="Equation.DSMT4">
                  <p:embed/>
                </p:oleObj>
              </mc:Choice>
              <mc:Fallback>
                <p:oleObj name="Equation" r:id="rId19" imgW="4060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6296" y="2852614"/>
                        <a:ext cx="571500" cy="360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5"/>
          <p:cNvGraphicFramePr>
            <a:graphicFrameLocks noChangeAspect="1"/>
          </p:cNvGraphicFramePr>
          <p:nvPr/>
        </p:nvGraphicFramePr>
        <p:xfrm>
          <a:off x="4342258" y="5229200"/>
          <a:ext cx="46942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7" name="Equation" r:id="rId21" imgW="3327120" imgH="761760" progId="Equation.DSMT4">
                  <p:embed/>
                </p:oleObj>
              </mc:Choice>
              <mc:Fallback>
                <p:oleObj name="Equation" r:id="rId21" imgW="332712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2258" y="5229200"/>
                        <a:ext cx="4694238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26 Conector recto"/>
          <p:cNvCxnSpPr/>
          <p:nvPr/>
        </p:nvCxnSpPr>
        <p:spPr>
          <a:xfrm>
            <a:off x="4080644" y="5013176"/>
            <a:ext cx="0" cy="1512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7 CuadroTexto"/>
          <p:cNvSpPr txBox="1">
            <a:spLocks/>
          </p:cNvSpPr>
          <p:nvPr/>
        </p:nvSpPr>
        <p:spPr>
          <a:xfrm>
            <a:off x="35496" y="174319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Font typeface="Arial" pitchFamily="34" charset="0"/>
              <a:buChar char="•"/>
            </a:pPr>
            <a:r>
              <a:rPr lang="es-CR" sz="2400" dirty="0" smtClean="0"/>
              <a:t> Nanotubos de carbono:</a:t>
            </a:r>
            <a:endParaRPr lang="es-CR" sz="2400" dirty="0"/>
          </a:p>
        </p:txBody>
      </p:sp>
      <p:sp>
        <p:nvSpPr>
          <p:cNvPr id="29" name="28 CuadroTexto"/>
          <p:cNvSpPr txBox="1">
            <a:spLocks/>
          </p:cNvSpPr>
          <p:nvPr/>
        </p:nvSpPr>
        <p:spPr>
          <a:xfrm>
            <a:off x="5758036" y="1810713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s-CR" sz="1600" dirty="0" err="1" smtClean="0"/>
              <a:t>Grafeno</a:t>
            </a:r>
            <a:r>
              <a:rPr lang="es-CR" sz="1600" dirty="0" smtClean="0"/>
              <a:t> </a:t>
            </a:r>
          </a:p>
          <a:p>
            <a:pPr algn="ctr">
              <a:buClr>
                <a:schemeClr val="accent1"/>
              </a:buClr>
            </a:pPr>
            <a:r>
              <a:rPr lang="es-CR" sz="1600" dirty="0" smtClean="0"/>
              <a:t>(C=C hexagonal,   hibridación sp</a:t>
            </a:r>
            <a:r>
              <a:rPr lang="es-CR" sz="1600" baseline="30000" dirty="0" smtClean="0"/>
              <a:t>2</a:t>
            </a:r>
            <a:r>
              <a:rPr lang="es-CR" sz="1600" dirty="0" smtClean="0"/>
              <a:t>) </a:t>
            </a:r>
            <a:endParaRPr lang="es-CR" sz="1600" dirty="0"/>
          </a:p>
        </p:txBody>
      </p:sp>
    </p:spTree>
    <p:extLst>
      <p:ext uri="{BB962C8B-B14F-4D97-AF65-F5344CB8AC3E}">
        <p14:creationId xmlns:p14="http://schemas.microsoft.com/office/powerpoint/2010/main" val="208352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kern="0" smtClean="0"/>
              <a:t>Efecto de la funcionalización covalente terminal en la distribución electrónica de nanotubos de carbono </a:t>
            </a:r>
            <a:br>
              <a:rPr lang="es-ES" sz="2400" kern="0" smtClean="0"/>
            </a:br>
            <a:endParaRPr lang="es-ES" sz="2400" kern="0" dirty="0"/>
          </a:p>
        </p:txBody>
      </p:sp>
      <p:sp>
        <p:nvSpPr>
          <p:cNvPr id="6" name="5 CuadroTexto"/>
          <p:cNvSpPr txBox="1"/>
          <p:nvPr/>
        </p:nvSpPr>
        <p:spPr>
          <a:xfrm>
            <a:off x="4849" y="3683459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2000" u="sng" dirty="0" smtClean="0"/>
              <a:t>Funcionalización de nanotubos de carbono</a:t>
            </a:r>
            <a:endParaRPr lang="es-CR" sz="2000" u="sng" dirty="0" smtClean="0"/>
          </a:p>
        </p:txBody>
      </p:sp>
      <p:pic>
        <p:nvPicPr>
          <p:cNvPr id="13" name="Picture 2" descr="http://www.rsc.org/ej/JM/2010/b911099m/b911099m-f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1772816"/>
            <a:ext cx="4680520" cy="4919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96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kern="0" smtClean="0"/>
              <a:t>Efecto de la funcionalización covalente terminal en la distribución electrónica de nanotubos de carbono </a:t>
            </a:r>
            <a:br>
              <a:rPr lang="es-ES" sz="2400" kern="0" smtClean="0"/>
            </a:br>
            <a:endParaRPr lang="es-ES" sz="2400" kern="0" dirty="0"/>
          </a:p>
        </p:txBody>
      </p:sp>
      <p:sp>
        <p:nvSpPr>
          <p:cNvPr id="6" name="5 CuadroTexto"/>
          <p:cNvSpPr txBox="1"/>
          <p:nvPr/>
        </p:nvSpPr>
        <p:spPr>
          <a:xfrm>
            <a:off x="1155571" y="1732746"/>
            <a:ext cx="708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2000" u="sng" dirty="0" smtClean="0"/>
              <a:t>Teoría del funcional de densidad (DFT)</a:t>
            </a:r>
          </a:p>
        </p:txBody>
      </p:sp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567490"/>
              </p:ext>
            </p:extLst>
          </p:nvPr>
        </p:nvGraphicFramePr>
        <p:xfrm>
          <a:off x="2175346" y="2348880"/>
          <a:ext cx="506095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8" name="Equation" r:id="rId3" imgW="3949560" imgH="228600" progId="Equation.DSMT4">
                  <p:embed/>
                </p:oleObj>
              </mc:Choice>
              <mc:Fallback>
                <p:oleObj name="Equation" r:id="rId3" imgW="3949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346" y="2348880"/>
                        <a:ext cx="506095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140282"/>
              </p:ext>
            </p:extLst>
          </p:nvPr>
        </p:nvGraphicFramePr>
        <p:xfrm>
          <a:off x="1196975" y="2932113"/>
          <a:ext cx="6916738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9" name="Equation" r:id="rId5" imgW="5397480" imgH="558720" progId="Equation.DSMT4">
                  <p:embed/>
                </p:oleObj>
              </mc:Choice>
              <mc:Fallback>
                <p:oleObj name="Equation" r:id="rId5" imgW="539748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2932113"/>
                        <a:ext cx="6916738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8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95069"/>
              </p:ext>
            </p:extLst>
          </p:nvPr>
        </p:nvGraphicFramePr>
        <p:xfrm>
          <a:off x="4136380" y="3789040"/>
          <a:ext cx="115570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0" name="Equation" r:id="rId7" imgW="901440" imgH="431640" progId="Equation.DSMT4">
                  <p:embed/>
                </p:oleObj>
              </mc:Choice>
              <mc:Fallback>
                <p:oleObj name="Equation" r:id="rId7" imgW="9014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6380" y="3789040"/>
                        <a:ext cx="1155700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9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602705"/>
              </p:ext>
            </p:extLst>
          </p:nvPr>
        </p:nvGraphicFramePr>
        <p:xfrm>
          <a:off x="4233863" y="4489177"/>
          <a:ext cx="960437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1" name="Equation" r:id="rId9" imgW="749160" imgH="241200" progId="Equation.DSMT4">
                  <p:embed/>
                </p:oleObj>
              </mc:Choice>
              <mc:Fallback>
                <p:oleObj name="Equation" r:id="rId9" imgW="749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863" y="4489177"/>
                        <a:ext cx="960437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10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827741"/>
              </p:ext>
            </p:extLst>
          </p:nvPr>
        </p:nvGraphicFramePr>
        <p:xfrm>
          <a:off x="2982913" y="5013176"/>
          <a:ext cx="351472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2" name="Equation" r:id="rId11" imgW="2743200" imgH="457200" progId="Equation.DSMT4">
                  <p:embed/>
                </p:oleObj>
              </mc:Choice>
              <mc:Fallback>
                <p:oleObj name="Equation" r:id="rId11" imgW="27432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913" y="5013176"/>
                        <a:ext cx="351472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1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439069"/>
              </p:ext>
            </p:extLst>
          </p:nvPr>
        </p:nvGraphicFramePr>
        <p:xfrm>
          <a:off x="4376738" y="5829300"/>
          <a:ext cx="877887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3" name="Equation" r:id="rId13" imgW="685800" imgH="419040" progId="Equation.DSMT4">
                  <p:embed/>
                </p:oleObj>
              </mc:Choice>
              <mc:Fallback>
                <p:oleObj name="Equation" r:id="rId13" imgW="6858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6738" y="5829300"/>
                        <a:ext cx="877887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649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1198240" y="188640"/>
            <a:ext cx="668612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sz="2400" kern="0" smtClean="0"/>
              <a:t>Efecto de la funcionalización covalente terminal en la distribución electrónica de nanotubos de carbono </a:t>
            </a:r>
            <a:br>
              <a:rPr lang="es-ES" sz="2400" kern="0" smtClean="0"/>
            </a:br>
            <a:endParaRPr lang="es-ES" sz="2400" kern="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1115616" y="1804754"/>
            <a:ext cx="708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2000" u="sng" dirty="0" smtClean="0"/>
              <a:t>Potencial Electrostático Molecular (MEP) </a:t>
            </a:r>
          </a:p>
        </p:txBody>
      </p:sp>
      <p:graphicFrame>
        <p:nvGraphicFramePr>
          <p:cNvPr id="14" name="1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240680"/>
              </p:ext>
            </p:extLst>
          </p:nvPr>
        </p:nvGraphicFramePr>
        <p:xfrm>
          <a:off x="3048958" y="2270324"/>
          <a:ext cx="3107218" cy="654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2" name="Equation" r:id="rId3" imgW="2158920" imgH="457200" progId="Equation.DSMT4">
                  <p:embed/>
                </p:oleObj>
              </mc:Choice>
              <mc:Fallback>
                <p:oleObj name="Equation" r:id="rId3" imgW="21589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958" y="2270324"/>
                        <a:ext cx="3107218" cy="6546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14 CuadroTexto"/>
          <p:cNvSpPr txBox="1"/>
          <p:nvPr/>
        </p:nvSpPr>
        <p:spPr>
          <a:xfrm>
            <a:off x="939547" y="3460938"/>
            <a:ext cx="708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2000" u="sng" dirty="0" smtClean="0"/>
              <a:t>Cargas Parciales</a:t>
            </a:r>
            <a:r>
              <a:rPr lang="es-CR" sz="2000" u="sng" dirty="0"/>
              <a:t> </a:t>
            </a:r>
            <a:r>
              <a:rPr lang="es-CR" sz="2000" u="sng" dirty="0" smtClean="0"/>
              <a:t>(</a:t>
            </a:r>
            <a:r>
              <a:rPr lang="es-CR" sz="2000" i="1" u="sng" dirty="0" err="1" smtClean="0"/>
              <a:t>q</a:t>
            </a:r>
            <a:r>
              <a:rPr lang="es-CR" sz="2000" i="1" u="sng" baseline="-25000" dirty="0" err="1" smtClean="0"/>
              <a:t>k</a:t>
            </a:r>
            <a:r>
              <a:rPr lang="es-CR" sz="2000" u="sng" dirty="0" smtClean="0"/>
              <a:t>) </a:t>
            </a:r>
          </a:p>
        </p:txBody>
      </p:sp>
      <p:graphicFrame>
        <p:nvGraphicFramePr>
          <p:cNvPr id="16" name="1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89278"/>
              </p:ext>
            </p:extLst>
          </p:nvPr>
        </p:nvGraphicFramePr>
        <p:xfrm>
          <a:off x="3214759" y="5805264"/>
          <a:ext cx="25384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3" name="Equation" r:id="rId5" imgW="1981080" imgH="558720" progId="Equation.DSMT4">
                  <p:embed/>
                </p:oleObj>
              </mc:Choice>
              <mc:Fallback>
                <p:oleObj name="Equation" r:id="rId5" imgW="198108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759" y="5805264"/>
                        <a:ext cx="2538412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16 CuadroTexto"/>
          <p:cNvSpPr txBox="1"/>
          <p:nvPr/>
        </p:nvSpPr>
        <p:spPr>
          <a:xfrm>
            <a:off x="323528" y="4005064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s-CR" dirty="0" smtClean="0"/>
              <a:t>Calcular el potencial electrostático (método DFT) en M puntos seleccionados localizados alrededor del radio de van der Waals de los átomos de la molécula (método </a:t>
            </a:r>
            <a:r>
              <a:rPr lang="es-CR" dirty="0"/>
              <a:t>geodésico) </a:t>
            </a:r>
            <a:endParaRPr lang="es-CR" dirty="0" smtClean="0"/>
          </a:p>
          <a:p>
            <a:pPr marL="342900" indent="-342900" algn="just">
              <a:buFontTx/>
              <a:buAutoNum type="arabicPeriod"/>
            </a:pPr>
            <a:endParaRPr lang="es-CR" dirty="0" smtClean="0"/>
          </a:p>
          <a:p>
            <a:pPr marL="342900" indent="-342900" algn="just">
              <a:buFontTx/>
              <a:buAutoNum type="arabicPeriod"/>
            </a:pPr>
            <a:r>
              <a:rPr lang="es-CR" dirty="0" smtClean="0"/>
              <a:t>Calcular </a:t>
            </a:r>
            <a:r>
              <a:rPr lang="es-CR" dirty="0"/>
              <a:t>las cargas parciales de cada átomo como aquellas </a:t>
            </a:r>
            <a:r>
              <a:rPr lang="es-CR" dirty="0" smtClean="0"/>
              <a:t>logras reproducir el </a:t>
            </a:r>
            <a:r>
              <a:rPr lang="es-CR" dirty="0"/>
              <a:t>potencial electrostático en los M puntos seleccionados:  </a:t>
            </a:r>
          </a:p>
          <a:p>
            <a:pPr marL="342900" indent="-342900" algn="just">
              <a:buAutoNum type="arabicPeriod"/>
            </a:pPr>
            <a:endParaRPr lang="es-CR" dirty="0"/>
          </a:p>
          <a:p>
            <a:pPr marL="342900" indent="-342900" algn="just">
              <a:buAutoNum type="arabicPeriod"/>
            </a:pPr>
            <a:endParaRPr lang="es-CR" dirty="0" smtClean="0"/>
          </a:p>
          <a:p>
            <a:pPr algn="just"/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361893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theme/theme1.xml><?xml version="1.0" encoding="utf-8"?>
<a:theme xmlns:a="http://schemas.openxmlformats.org/drawingml/2006/main" name="Eje">
  <a:themeElements>
    <a:clrScheme name="Eje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Ej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je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je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je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je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je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je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je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je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18741</TotalTime>
  <Words>1194</Words>
  <Application>Microsoft Office PowerPoint</Application>
  <PresentationFormat>Presentación en pantalla (4:3)</PresentationFormat>
  <Paragraphs>221</Paragraphs>
  <Slides>24</Slides>
  <Notes>11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Eje</vt:lpstr>
      <vt:lpstr>Equation</vt:lpstr>
      <vt:lpstr>SPW 12.0 Graph</vt:lpstr>
      <vt:lpstr>Algunas Experiencias en Química Computacional Desarrolladas en el Cluster Kabré </vt:lpstr>
      <vt:lpstr>Química Computacional </vt:lpstr>
      <vt:lpstr>Química Computacional </vt:lpstr>
      <vt:lpstr>Química Computacional </vt:lpstr>
      <vt:lpstr>Química Computacional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Software y Códigos para las Simulaciones</vt:lpstr>
      <vt:lpstr>Agradecimiento</vt:lpstr>
    </vt:vector>
  </TitlesOfParts>
  <Company>Personal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Física Ambiental</dc:title>
  <dc:creator>Eric Romero</dc:creator>
  <cp:lastModifiedBy>Eric Romero</cp:lastModifiedBy>
  <cp:revision>818</cp:revision>
  <dcterms:created xsi:type="dcterms:W3CDTF">2008-07-29T01:41:11Z</dcterms:created>
  <dcterms:modified xsi:type="dcterms:W3CDTF">2018-02-02T08:59:16Z</dcterms:modified>
</cp:coreProperties>
</file>